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9" r:id="rId4"/>
    <p:sldId id="261" r:id="rId5"/>
    <p:sldId id="262" r:id="rId6"/>
    <p:sldId id="260" r:id="rId7"/>
    <p:sldId id="263" r:id="rId8"/>
    <p:sldId id="264" r:id="rId9"/>
    <p:sldId id="265" r:id="rId10"/>
    <p:sldId id="268" r:id="rId11"/>
    <p:sldId id="269" r:id="rId12"/>
    <p:sldId id="270" r:id="rId13"/>
    <p:sldId id="257" r:id="rId14"/>
    <p:sldId id="258" r:id="rId15"/>
    <p:sldId id="267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rta.torrecilla\Desktop\IMDEA-2\Experimentos\Citometr&#237;a%20de%20flujo\10.%20MTK%20Red%20Green%20N2A%20081119\6.%20MTK%20Red%20Green%20N2A%20IMDEA%20081119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/>
              <a:t>MTK Red/Green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25A-4DFF-8EC0-AA9441904A85}"/>
              </c:ext>
            </c:extLst>
          </c:dPt>
          <c:dPt>
            <c:idx val="1"/>
            <c:invertIfNegative val="0"/>
            <c:bubble3D val="0"/>
            <c:spPr>
              <a:solidFill>
                <a:srgbClr val="F5515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25A-4DFF-8EC0-AA9441904A85}"/>
              </c:ext>
            </c:extLst>
          </c:dPt>
          <c:errBars>
            <c:errBarType val="plus"/>
            <c:errValType val="cust"/>
            <c:noEndCap val="0"/>
            <c:plus>
              <c:numRef>
                <c:f>Compensados!$N$4:$N$5</c:f>
                <c:numCache>
                  <c:formatCode>General</c:formatCode>
                  <c:ptCount val="2"/>
                  <c:pt idx="0">
                    <c:v>0.31450280906370831</c:v>
                  </c:pt>
                  <c:pt idx="1">
                    <c:v>0.6237381118774703</c:v>
                  </c:pt>
                </c:numCache>
              </c:numRef>
            </c:plus>
            <c:minus>
              <c:numRef>
                <c:f>Compensados!$N$4:$N$5</c:f>
                <c:numCache>
                  <c:formatCode>General</c:formatCode>
                  <c:ptCount val="2"/>
                  <c:pt idx="0">
                    <c:v>0.31450280906370831</c:v>
                  </c:pt>
                  <c:pt idx="1">
                    <c:v>0.6237381118774703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Compensados!$K$4:$K$5</c:f>
              <c:strCache>
                <c:ptCount val="2"/>
                <c:pt idx="0">
                  <c:v>CM</c:v>
                </c:pt>
                <c:pt idx="1">
                  <c:v>miR</c:v>
                </c:pt>
              </c:strCache>
            </c:strRef>
          </c:cat>
          <c:val>
            <c:numRef>
              <c:f>Compensados!$L$4:$L$5</c:f>
              <c:numCache>
                <c:formatCode>General</c:formatCode>
                <c:ptCount val="2"/>
                <c:pt idx="0">
                  <c:v>14.626006004369925</c:v>
                </c:pt>
                <c:pt idx="1">
                  <c:v>15.3169178946795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25A-4DFF-8EC0-AA9441904A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66822640"/>
        <c:axId val="866826384"/>
      </c:barChart>
      <c:catAx>
        <c:axId val="866822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866826384"/>
        <c:crosses val="autoZero"/>
        <c:auto val="1"/>
        <c:lblAlgn val="ctr"/>
        <c:lblOffset val="100"/>
        <c:noMultiLvlLbl val="0"/>
      </c:catAx>
      <c:valAx>
        <c:axId val="866826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866822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12.png>
</file>

<file path=ppt/media/image42.png>
</file>

<file path=ppt/media/image43.png>
</file>

<file path=ppt/media/image44.png>
</file>

<file path=ppt/media/image45.png>
</file>

<file path=ppt/media/image46.tif>
</file>

<file path=ppt/media/image47.png>
</file>

<file path=ppt/media/image48.png>
</file>

<file path=ppt/media/image49.png>
</file>

<file path=ppt/media/image50.tif>
</file>

<file path=ppt/media/image5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96EB9F-EBC9-419B-8581-8AD17A62D0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6FC1D5D-696B-40DE-A5E5-C60E19A51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E576D5-9252-4FA6-B63A-AB433AEA7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2EE0AAB-6449-44BA-B7B0-4DD561732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3383FD-0312-4EF9-95D1-F918104E9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2010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502B6F-6A51-40AB-AEC6-36E51B32D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0B9917A-091F-4907-AAB3-353FBC21E2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02284C-A0F3-470B-B4E3-BF0F6EA8E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B4B27D-DD59-47AE-80A8-23F785B7C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9755C1-13F6-4A3B-A1EB-D83860C82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36919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869192A-FDE2-4F12-BB30-C4E71AB26E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09A2D78-208F-4F1D-98CB-6F2A696A1A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F3C4EF-8B09-4219-93C3-546A4408A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96BC95-2F21-40FF-9C85-EDD7FBE78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A0E65C-5EB3-454D-952D-4EFA493D8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2233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0AE921-D600-4432-BAC0-38C8B4339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E0340F-9D7E-4238-8D4F-0EBA5D1EE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6BD6E3-1858-48D2-9B14-659568A62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98239D-0F0B-42A5-959F-1B13A5625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994EC54-7A49-4CDC-9D97-0AC6E1F40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6204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7AA301-47B3-40A8-AD6B-3D9009F50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2362C4B-93F2-43C5-ADF5-14CE27611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B7AABBD-1653-448B-BA3A-01B4DEFF9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6B4357-80E4-4C06-B90C-5F5ADEC34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EDFE55-4F5F-42F0-A642-023109F18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5634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CD866E-CBDE-4DCA-B1A7-926570BC5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A48DA1-137F-4C81-93EF-6911F9669F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C5FAC3-D8EC-4C49-9A42-42525C6C8E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2E36D1D-6CC0-4756-BB31-051C49284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2022021-EA8A-4C86-A086-EB9AE78F1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0A3ED66-8D1D-4F47-823E-0752CFB44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4656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A46FBF-F2D9-4344-BFBF-205E3A2EF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835E11-2425-45D9-90E2-B0C9D14AAE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849E3DB-D78C-408E-9D89-9B739122AE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556B901-CE1A-4D2D-8A2A-7AE8BC7757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6866A0E-418D-43E3-A272-0D51A2843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FB781E7-2CFF-49D3-91DE-15E686B99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5985BDF-5E51-45BB-9E21-F11D3C042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C0E9D7B-6877-4229-9FB3-D205222CA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8234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281F0D-A3DC-442B-B946-A5E771C2A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AA12F20-EE34-437C-8B5A-3CF44D71A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836A5ED-FF04-47B5-9AA7-2804584E5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5A98649-266B-47AA-953E-5F4A7531B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440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C160B52-2A08-46EB-93BD-EBB72A359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F9B19AB-F526-484E-84AF-C4A947323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75E5CE-6209-4C11-8FE4-42F1A6EE6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9321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FFE9E8-B78B-4A27-A74D-70F22967B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524B14-DD84-403A-AC02-487CC87CD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D15BB14-22EE-4305-939C-EE2AFBCB9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3ECC73-0074-4514-BC01-8203C963D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B046B29-4DBE-44D5-9C3E-30863B3A0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97EC90C-03D0-4809-824D-D0C67F8E0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3335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BE5D18-640B-4EDC-803B-F7230D80C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CB31274-AD9D-473C-BF56-48ED352FD9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60628BE-3277-4593-A09D-A676A07846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632F29A-8684-41A9-996B-7C261C26B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38588D-7DDF-400A-B0AE-61C275C29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F69B3A8-2655-4895-84B3-48F81D91A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4882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B0FC64F-9189-4E40-9E89-1F78FDDBE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70D126-1ED3-40D7-B3D9-135560E33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51F93D7-780F-4D34-AF65-E6AA70C5E8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6C0B2-322D-458A-986F-E1ACD348306F}" type="datetimeFigureOut">
              <a:rPr lang="es-ES" smtClean="0"/>
              <a:t>29/11/2019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80EF1C9-12E8-49F3-B63E-7AB3EE55DD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933C2B3-04B0-45C8-B8E6-EE0BB27A15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76D58-4613-464F-9817-0A82FF3673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5196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tif"/><Relationship Id="rId3" Type="http://schemas.microsoft.com/office/2007/relationships/hdphoto" Target="../media/hdphoto1.wdp"/><Relationship Id="rId7" Type="http://schemas.openxmlformats.org/officeDocument/2006/relationships/image" Target="../media/image45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4.png"/><Relationship Id="rId10" Type="http://schemas.microsoft.com/office/2007/relationships/hdphoto" Target="../media/hdphoto3.wdp"/><Relationship Id="rId4" Type="http://schemas.openxmlformats.org/officeDocument/2006/relationships/image" Target="../media/image43.png"/><Relationship Id="rId9" Type="http://schemas.openxmlformats.org/officeDocument/2006/relationships/image" Target="../media/image4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tif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13" Type="http://schemas.openxmlformats.org/officeDocument/2006/relationships/image" Target="../media/image33.emf"/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12" Type="http://schemas.openxmlformats.org/officeDocument/2006/relationships/image" Target="../media/image32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11" Type="http://schemas.openxmlformats.org/officeDocument/2006/relationships/image" Target="../media/image31.emf"/><Relationship Id="rId5" Type="http://schemas.openxmlformats.org/officeDocument/2006/relationships/image" Target="../media/image25.emf"/><Relationship Id="rId10" Type="http://schemas.openxmlformats.org/officeDocument/2006/relationships/image" Target="../media/image30.emf"/><Relationship Id="rId4" Type="http://schemas.openxmlformats.org/officeDocument/2006/relationships/image" Target="../media/image24.emf"/><Relationship Id="rId9" Type="http://schemas.openxmlformats.org/officeDocument/2006/relationships/image" Target="../media/image29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4" Type="http://schemas.openxmlformats.org/officeDocument/2006/relationships/image" Target="../media/image36.emf"/><Relationship Id="rId9" Type="http://schemas.openxmlformats.org/officeDocument/2006/relationships/image" Target="../media/image41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3A2BC6-7844-4FF5-8635-700EBA8BB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1662"/>
            <a:ext cx="9144000" cy="23876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s-ES" dirty="0" err="1"/>
              <a:t>Lab</a:t>
            </a:r>
            <a:r>
              <a:rPr lang="es-ES" dirty="0"/>
              <a:t> meeting 29/11/19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C0F84C9-6055-4C2D-B2EC-68AA01E7B8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32538"/>
            <a:ext cx="9144000" cy="1403099"/>
          </a:xfrm>
        </p:spPr>
        <p:txBody>
          <a:bodyPr/>
          <a:lstStyle/>
          <a:p>
            <a:r>
              <a:rPr lang="es-ES" dirty="0"/>
              <a:t>Flow </a:t>
            </a:r>
            <a:r>
              <a:rPr lang="es-ES" dirty="0" err="1"/>
              <a:t>cytometry</a:t>
            </a:r>
            <a:endParaRPr lang="es-ES" dirty="0"/>
          </a:p>
          <a:p>
            <a:r>
              <a:rPr lang="es-ES" dirty="0"/>
              <a:t>&amp;</a:t>
            </a:r>
          </a:p>
          <a:p>
            <a:r>
              <a:rPr lang="es-ES" dirty="0" err="1"/>
              <a:t>Lipid</a:t>
            </a:r>
            <a:r>
              <a:rPr lang="es-ES" dirty="0"/>
              <a:t> </a:t>
            </a:r>
            <a:r>
              <a:rPr lang="es-ES" dirty="0" err="1"/>
              <a:t>rafts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35250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8AE2F5-C588-415F-87AE-5A695678CF49}"/>
              </a:ext>
            </a:extLst>
          </p:cNvPr>
          <p:cNvSpPr/>
          <p:nvPr/>
        </p:nvSpPr>
        <p:spPr>
          <a:xfrm>
            <a:off x="723808" y="404844"/>
            <a:ext cx="10884023" cy="4616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/>
              <a:t>Caveolin-1 </a:t>
            </a:r>
            <a:r>
              <a:rPr lang="es-ES" sz="2400" dirty="0" err="1"/>
              <a:t>silencing</a:t>
            </a:r>
            <a:r>
              <a:rPr lang="es-ES" sz="2400" dirty="0"/>
              <a:t>: basal-</a:t>
            </a:r>
            <a:r>
              <a:rPr lang="es-ES" sz="2400" dirty="0" err="1"/>
              <a:t>starvation</a:t>
            </a:r>
            <a:r>
              <a:rPr lang="es-ES" sz="2400" dirty="0"/>
              <a:t> </a:t>
            </a:r>
            <a:r>
              <a:rPr lang="es-ES" sz="2400" dirty="0" err="1"/>
              <a:t>conditions</a:t>
            </a:r>
            <a:r>
              <a:rPr lang="es-ES" sz="2400" dirty="0"/>
              <a:t> and </a:t>
            </a:r>
            <a:r>
              <a:rPr lang="es-ES" sz="2400" dirty="0" err="1"/>
              <a:t>rapamycin</a:t>
            </a:r>
            <a:r>
              <a:rPr lang="es-ES" sz="2400" dirty="0"/>
              <a:t> </a:t>
            </a:r>
            <a:r>
              <a:rPr lang="es-ES" sz="2400" dirty="0" err="1"/>
              <a:t>treatment</a:t>
            </a:r>
            <a:endParaRPr lang="es-ES" sz="2400" dirty="0"/>
          </a:p>
        </p:txBody>
      </p:sp>
      <p:sp>
        <p:nvSpPr>
          <p:cNvPr id="106" name="CuadroTexto 105">
            <a:extLst>
              <a:ext uri="{FF2B5EF4-FFF2-40B4-BE49-F238E27FC236}">
                <a16:creationId xmlns:a16="http://schemas.microsoft.com/office/drawing/2014/main" id="{F8FD0D6F-814A-4EB3-B95E-5EFDD35F610A}"/>
              </a:ext>
            </a:extLst>
          </p:cNvPr>
          <p:cNvSpPr txBox="1"/>
          <p:nvPr/>
        </p:nvSpPr>
        <p:spPr>
          <a:xfrm>
            <a:off x="5525337" y="1687549"/>
            <a:ext cx="115159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s-ES" dirty="0" err="1"/>
              <a:t>Caveolin</a:t>
            </a:r>
            <a:r>
              <a:rPr lang="es-ES" dirty="0"/>
              <a:t> 1</a:t>
            </a:r>
          </a:p>
        </p:txBody>
      </p:sp>
      <p:grpSp>
        <p:nvGrpSpPr>
          <p:cNvPr id="129" name="Grupo 128">
            <a:extLst>
              <a:ext uri="{FF2B5EF4-FFF2-40B4-BE49-F238E27FC236}">
                <a16:creationId xmlns:a16="http://schemas.microsoft.com/office/drawing/2014/main" id="{D05F2657-3C85-49B6-B215-62DD36ED36E9}"/>
              </a:ext>
            </a:extLst>
          </p:cNvPr>
          <p:cNvGrpSpPr/>
          <p:nvPr/>
        </p:nvGrpSpPr>
        <p:grpSpPr>
          <a:xfrm>
            <a:off x="3532681" y="3036568"/>
            <a:ext cx="5434791" cy="2265916"/>
            <a:chOff x="3532682" y="2592502"/>
            <a:chExt cx="5434791" cy="2265916"/>
          </a:xfrm>
        </p:grpSpPr>
        <p:sp>
          <p:nvSpPr>
            <p:cNvPr id="102" name="CuadroTexto 101">
              <a:extLst>
                <a:ext uri="{FF2B5EF4-FFF2-40B4-BE49-F238E27FC236}">
                  <a16:creationId xmlns:a16="http://schemas.microsoft.com/office/drawing/2014/main" id="{E5F6F7A8-4374-4ECA-B121-58B362371AFD}"/>
                </a:ext>
              </a:extLst>
            </p:cNvPr>
            <p:cNvSpPr txBox="1"/>
            <p:nvPr/>
          </p:nvSpPr>
          <p:spPr>
            <a:xfrm>
              <a:off x="5587149" y="3586364"/>
              <a:ext cx="990399" cy="369332"/>
            </a:xfrm>
            <a:prstGeom prst="rect">
              <a:avLst/>
            </a:prstGeom>
            <a:solidFill>
              <a:srgbClr val="FF0000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/>
                <a:t>mTORC1</a:t>
              </a:r>
            </a:p>
          </p:txBody>
        </p:sp>
        <p:sp>
          <p:nvSpPr>
            <p:cNvPr id="103" name="CuadroTexto 102">
              <a:extLst>
                <a:ext uri="{FF2B5EF4-FFF2-40B4-BE49-F238E27FC236}">
                  <a16:creationId xmlns:a16="http://schemas.microsoft.com/office/drawing/2014/main" id="{B184EAE9-B4E7-47BE-8F08-55F774DF2F1F}"/>
                </a:ext>
              </a:extLst>
            </p:cNvPr>
            <p:cNvSpPr txBox="1"/>
            <p:nvPr/>
          </p:nvSpPr>
          <p:spPr>
            <a:xfrm>
              <a:off x="3532682" y="3586364"/>
              <a:ext cx="1206549" cy="36933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 err="1"/>
                <a:t>Rapamycin</a:t>
              </a:r>
              <a:endParaRPr lang="es-ES" dirty="0"/>
            </a:p>
          </p:txBody>
        </p:sp>
        <p:sp>
          <p:nvSpPr>
            <p:cNvPr id="104" name="CuadroTexto 103">
              <a:extLst>
                <a:ext uri="{FF2B5EF4-FFF2-40B4-BE49-F238E27FC236}">
                  <a16:creationId xmlns:a16="http://schemas.microsoft.com/office/drawing/2014/main" id="{2CF3DB4F-A9E2-4CBD-B21C-A5A64D2179A2}"/>
                </a:ext>
              </a:extLst>
            </p:cNvPr>
            <p:cNvSpPr txBox="1"/>
            <p:nvPr/>
          </p:nvSpPr>
          <p:spPr>
            <a:xfrm>
              <a:off x="5517005" y="4489086"/>
              <a:ext cx="1203535" cy="36933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 err="1"/>
                <a:t>Autophagy</a:t>
              </a:r>
              <a:endParaRPr lang="es-ES" dirty="0"/>
            </a:p>
          </p:txBody>
        </p:sp>
        <p:sp>
          <p:nvSpPr>
            <p:cNvPr id="105" name="CuadroTexto 104">
              <a:extLst>
                <a:ext uri="{FF2B5EF4-FFF2-40B4-BE49-F238E27FC236}">
                  <a16:creationId xmlns:a16="http://schemas.microsoft.com/office/drawing/2014/main" id="{3F91F7BC-1B0F-4946-8A70-DD23B78D6157}"/>
                </a:ext>
              </a:extLst>
            </p:cNvPr>
            <p:cNvSpPr txBox="1"/>
            <p:nvPr/>
          </p:nvSpPr>
          <p:spPr>
            <a:xfrm>
              <a:off x="3695760" y="2592502"/>
              <a:ext cx="1140249" cy="36933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 err="1"/>
                <a:t>Starvation</a:t>
              </a:r>
              <a:endParaRPr lang="es-ES" dirty="0"/>
            </a:p>
          </p:txBody>
        </p:sp>
        <p:sp>
          <p:nvSpPr>
            <p:cNvPr id="107" name="CuadroTexto 106">
              <a:extLst>
                <a:ext uri="{FF2B5EF4-FFF2-40B4-BE49-F238E27FC236}">
                  <a16:creationId xmlns:a16="http://schemas.microsoft.com/office/drawing/2014/main" id="{483A1849-A470-4F9D-B94A-E51B42EC4AC0}"/>
                </a:ext>
              </a:extLst>
            </p:cNvPr>
            <p:cNvSpPr txBox="1"/>
            <p:nvPr/>
          </p:nvSpPr>
          <p:spPr>
            <a:xfrm>
              <a:off x="7314737" y="3622630"/>
              <a:ext cx="668132" cy="36933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/>
                <a:t>ATG5</a:t>
              </a:r>
            </a:p>
          </p:txBody>
        </p:sp>
        <p:sp>
          <p:nvSpPr>
            <p:cNvPr id="108" name="CuadroTexto 107">
              <a:extLst>
                <a:ext uri="{FF2B5EF4-FFF2-40B4-BE49-F238E27FC236}">
                  <a16:creationId xmlns:a16="http://schemas.microsoft.com/office/drawing/2014/main" id="{12C1B018-FD82-4FC7-9ABF-A8AFE0CD2928}"/>
                </a:ext>
              </a:extLst>
            </p:cNvPr>
            <p:cNvSpPr txBox="1"/>
            <p:nvPr/>
          </p:nvSpPr>
          <p:spPr>
            <a:xfrm>
              <a:off x="8182322" y="3622630"/>
              <a:ext cx="785151" cy="36933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/>
                <a:t>ATG12</a:t>
              </a:r>
            </a:p>
          </p:txBody>
        </p:sp>
        <p:cxnSp>
          <p:nvCxnSpPr>
            <p:cNvPr id="109" name="Conector recto 108">
              <a:extLst>
                <a:ext uri="{FF2B5EF4-FFF2-40B4-BE49-F238E27FC236}">
                  <a16:creationId xmlns:a16="http://schemas.microsoft.com/office/drawing/2014/main" id="{42D21A3E-7717-4CE5-B1FA-4234178B7AF4}"/>
                </a:ext>
              </a:extLst>
            </p:cNvPr>
            <p:cNvCxnSpPr>
              <a:stCxn id="107" idx="3"/>
              <a:endCxn id="108" idx="1"/>
            </p:cNvCxnSpPr>
            <p:nvPr/>
          </p:nvCxnSpPr>
          <p:spPr>
            <a:xfrm>
              <a:off x="7982869" y="3807296"/>
              <a:ext cx="199453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Conector recto 109">
              <a:extLst>
                <a:ext uri="{FF2B5EF4-FFF2-40B4-BE49-F238E27FC236}">
                  <a16:creationId xmlns:a16="http://schemas.microsoft.com/office/drawing/2014/main" id="{18C29941-38A1-42F2-9EEF-E1E218033050}"/>
                </a:ext>
              </a:extLst>
            </p:cNvPr>
            <p:cNvCxnSpPr/>
            <p:nvPr/>
          </p:nvCxnSpPr>
          <p:spPr>
            <a:xfrm>
              <a:off x="7985979" y="3931703"/>
              <a:ext cx="199453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Conector recto 110">
              <a:extLst>
                <a:ext uri="{FF2B5EF4-FFF2-40B4-BE49-F238E27FC236}">
                  <a16:creationId xmlns:a16="http://schemas.microsoft.com/office/drawing/2014/main" id="{3DA7097A-DDC1-4DC9-80E4-0195A5CFCC04}"/>
                </a:ext>
              </a:extLst>
            </p:cNvPr>
            <p:cNvCxnSpPr/>
            <p:nvPr/>
          </p:nvCxnSpPr>
          <p:spPr>
            <a:xfrm>
              <a:off x="7985584" y="3706230"/>
              <a:ext cx="199453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Conector recto de flecha 111">
              <a:extLst>
                <a:ext uri="{FF2B5EF4-FFF2-40B4-BE49-F238E27FC236}">
                  <a16:creationId xmlns:a16="http://schemas.microsoft.com/office/drawing/2014/main" id="{AA1EF26C-42E8-4FF2-A878-8EFC009CB5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39339" y="4055563"/>
              <a:ext cx="382555" cy="61818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13" name="CuadroTexto 112">
              <a:extLst>
                <a:ext uri="{FF2B5EF4-FFF2-40B4-BE49-F238E27FC236}">
                  <a16:creationId xmlns:a16="http://schemas.microsoft.com/office/drawing/2014/main" id="{55E542B5-24F7-4006-B469-CE0279EF079D}"/>
                </a:ext>
              </a:extLst>
            </p:cNvPr>
            <p:cNvSpPr txBox="1"/>
            <p:nvPr/>
          </p:nvSpPr>
          <p:spPr>
            <a:xfrm>
              <a:off x="6880575" y="4410426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+</a:t>
              </a:r>
            </a:p>
          </p:txBody>
        </p:sp>
        <p:grpSp>
          <p:nvGrpSpPr>
            <p:cNvPr id="114" name="Grupo 113">
              <a:extLst>
                <a:ext uri="{FF2B5EF4-FFF2-40B4-BE49-F238E27FC236}">
                  <a16:creationId xmlns:a16="http://schemas.microsoft.com/office/drawing/2014/main" id="{34291762-81C7-44EA-BD15-970CBAAACC85}"/>
                </a:ext>
              </a:extLst>
            </p:cNvPr>
            <p:cNvGrpSpPr/>
            <p:nvPr/>
          </p:nvGrpSpPr>
          <p:grpSpPr>
            <a:xfrm>
              <a:off x="5962261" y="3955696"/>
              <a:ext cx="242596" cy="408961"/>
              <a:chOff x="8845420" y="5719182"/>
              <a:chExt cx="242596" cy="408961"/>
            </a:xfrm>
          </p:grpSpPr>
          <p:cxnSp>
            <p:nvCxnSpPr>
              <p:cNvPr id="124" name="Conector recto 123">
                <a:extLst>
                  <a:ext uri="{FF2B5EF4-FFF2-40B4-BE49-F238E27FC236}">
                    <a16:creationId xmlns:a16="http://schemas.microsoft.com/office/drawing/2014/main" id="{5A8CF105-DD85-4607-B1C9-C34F0C3C3993}"/>
                  </a:ext>
                </a:extLst>
              </p:cNvPr>
              <p:cNvCxnSpPr>
                <a:stCxn id="102" idx="2"/>
              </p:cNvCxnSpPr>
              <p:nvPr/>
            </p:nvCxnSpPr>
            <p:spPr>
              <a:xfrm flipH="1">
                <a:off x="8965507" y="5719182"/>
                <a:ext cx="1" cy="408961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25" name="Conector recto 124">
                <a:extLst>
                  <a:ext uri="{FF2B5EF4-FFF2-40B4-BE49-F238E27FC236}">
                    <a16:creationId xmlns:a16="http://schemas.microsoft.com/office/drawing/2014/main" id="{A0AE7C2E-A663-4E85-A45F-CDB975349CCF}"/>
                  </a:ext>
                </a:extLst>
              </p:cNvPr>
              <p:cNvCxnSpPr/>
              <p:nvPr/>
            </p:nvCxnSpPr>
            <p:spPr>
              <a:xfrm>
                <a:off x="8845420" y="6128143"/>
                <a:ext cx="242596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115" name="Grupo 114">
              <a:extLst>
                <a:ext uri="{FF2B5EF4-FFF2-40B4-BE49-F238E27FC236}">
                  <a16:creationId xmlns:a16="http://schemas.microsoft.com/office/drawing/2014/main" id="{5336BB1E-0C01-4338-9BC2-AB0C8EEC1BBD}"/>
                </a:ext>
              </a:extLst>
            </p:cNvPr>
            <p:cNvGrpSpPr/>
            <p:nvPr/>
          </p:nvGrpSpPr>
          <p:grpSpPr>
            <a:xfrm rot="16200000">
              <a:off x="4961299" y="3428204"/>
              <a:ext cx="242596" cy="686735"/>
              <a:chOff x="8845420" y="5719182"/>
              <a:chExt cx="242596" cy="408961"/>
            </a:xfrm>
          </p:grpSpPr>
          <p:cxnSp>
            <p:nvCxnSpPr>
              <p:cNvPr id="122" name="Conector recto 121">
                <a:extLst>
                  <a:ext uri="{FF2B5EF4-FFF2-40B4-BE49-F238E27FC236}">
                    <a16:creationId xmlns:a16="http://schemas.microsoft.com/office/drawing/2014/main" id="{D6A2527C-8A53-4AFC-898E-656FA4B7C21F}"/>
                  </a:ext>
                </a:extLst>
              </p:cNvPr>
              <p:cNvCxnSpPr/>
              <p:nvPr/>
            </p:nvCxnSpPr>
            <p:spPr>
              <a:xfrm flipH="1">
                <a:off x="8965507" y="5719182"/>
                <a:ext cx="1" cy="408961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23" name="Conector recto 122">
                <a:extLst>
                  <a:ext uri="{FF2B5EF4-FFF2-40B4-BE49-F238E27FC236}">
                    <a16:creationId xmlns:a16="http://schemas.microsoft.com/office/drawing/2014/main" id="{509C0836-26AF-4076-A0DA-C4F49072CB26}"/>
                  </a:ext>
                </a:extLst>
              </p:cNvPr>
              <p:cNvCxnSpPr/>
              <p:nvPr/>
            </p:nvCxnSpPr>
            <p:spPr>
              <a:xfrm>
                <a:off x="8845420" y="6128143"/>
                <a:ext cx="242596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Grupo 116">
              <a:extLst>
                <a:ext uri="{FF2B5EF4-FFF2-40B4-BE49-F238E27FC236}">
                  <a16:creationId xmlns:a16="http://schemas.microsoft.com/office/drawing/2014/main" id="{52D7C505-4BEF-439C-9750-AC0FD19B6E59}"/>
                </a:ext>
              </a:extLst>
            </p:cNvPr>
            <p:cNvGrpSpPr/>
            <p:nvPr/>
          </p:nvGrpSpPr>
          <p:grpSpPr>
            <a:xfrm rot="18483591">
              <a:off x="5051800" y="2901431"/>
              <a:ext cx="242596" cy="686735"/>
              <a:chOff x="8845420" y="5719182"/>
              <a:chExt cx="242596" cy="408961"/>
            </a:xfrm>
          </p:grpSpPr>
          <p:cxnSp>
            <p:nvCxnSpPr>
              <p:cNvPr id="118" name="Conector recto 117">
                <a:extLst>
                  <a:ext uri="{FF2B5EF4-FFF2-40B4-BE49-F238E27FC236}">
                    <a16:creationId xmlns:a16="http://schemas.microsoft.com/office/drawing/2014/main" id="{DB08EE70-19DD-486D-9BBC-85C74A10CB91}"/>
                  </a:ext>
                </a:extLst>
              </p:cNvPr>
              <p:cNvCxnSpPr/>
              <p:nvPr/>
            </p:nvCxnSpPr>
            <p:spPr>
              <a:xfrm flipH="1">
                <a:off x="8965507" y="5719182"/>
                <a:ext cx="1" cy="408961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19" name="Conector recto 118">
                <a:extLst>
                  <a:ext uri="{FF2B5EF4-FFF2-40B4-BE49-F238E27FC236}">
                    <a16:creationId xmlns:a16="http://schemas.microsoft.com/office/drawing/2014/main" id="{07FE2714-7729-4E23-906E-3C567D37FFFD}"/>
                  </a:ext>
                </a:extLst>
              </p:cNvPr>
              <p:cNvCxnSpPr/>
              <p:nvPr/>
            </p:nvCxnSpPr>
            <p:spPr>
              <a:xfrm>
                <a:off x="8845420" y="6128143"/>
                <a:ext cx="242596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</p:grpSp>
      <p:sp>
        <p:nvSpPr>
          <p:cNvPr id="128" name="CuadroTexto 127">
            <a:extLst>
              <a:ext uri="{FF2B5EF4-FFF2-40B4-BE49-F238E27FC236}">
                <a16:creationId xmlns:a16="http://schemas.microsoft.com/office/drawing/2014/main" id="{E3A80954-FC4C-4A11-AEAF-2097686D577A}"/>
              </a:ext>
            </a:extLst>
          </p:cNvPr>
          <p:cNvSpPr txBox="1"/>
          <p:nvPr/>
        </p:nvSpPr>
        <p:spPr>
          <a:xfrm flipH="1">
            <a:off x="6787732" y="1687549"/>
            <a:ext cx="434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¿?</a:t>
            </a:r>
          </a:p>
        </p:txBody>
      </p:sp>
    </p:spTree>
    <p:extLst>
      <p:ext uri="{BB962C8B-B14F-4D97-AF65-F5344CB8AC3E}">
        <p14:creationId xmlns:p14="http://schemas.microsoft.com/office/powerpoint/2010/main" val="1249887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animBg="1"/>
      <p:bldP spid="1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8AE2F5-C588-415F-87AE-5A695678CF49}"/>
              </a:ext>
            </a:extLst>
          </p:cNvPr>
          <p:cNvSpPr/>
          <p:nvPr/>
        </p:nvSpPr>
        <p:spPr>
          <a:xfrm>
            <a:off x="723808" y="404844"/>
            <a:ext cx="10884023" cy="4616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/>
              <a:t>Caveolin-1 </a:t>
            </a:r>
            <a:r>
              <a:rPr lang="es-ES" sz="2400" dirty="0" err="1"/>
              <a:t>silencing</a:t>
            </a:r>
            <a:r>
              <a:rPr lang="es-ES" sz="2400" dirty="0"/>
              <a:t>: basal-</a:t>
            </a:r>
            <a:r>
              <a:rPr lang="es-ES" sz="2400" dirty="0" err="1"/>
              <a:t>starvation</a:t>
            </a:r>
            <a:r>
              <a:rPr lang="es-ES" sz="2400" dirty="0"/>
              <a:t> </a:t>
            </a:r>
            <a:r>
              <a:rPr lang="es-ES" sz="2400" dirty="0" err="1"/>
              <a:t>conditions</a:t>
            </a:r>
            <a:r>
              <a:rPr lang="es-ES" sz="2400" dirty="0"/>
              <a:t> and </a:t>
            </a:r>
            <a:r>
              <a:rPr lang="es-ES" sz="2400" dirty="0" err="1"/>
              <a:t>rapamycin</a:t>
            </a:r>
            <a:r>
              <a:rPr lang="es-ES" sz="2400" dirty="0"/>
              <a:t> </a:t>
            </a:r>
            <a:r>
              <a:rPr lang="es-ES" sz="2400" dirty="0" err="1"/>
              <a:t>treatment</a:t>
            </a:r>
            <a:endParaRPr lang="es-ES" sz="2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C80C29F-788C-4E75-A76B-F1F9820A09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5000"/>
                    </a14:imgEffect>
                    <a14:imgEffect>
                      <a14:brightnessContrast bright="-12000" contrast="39000"/>
                    </a14:imgEffect>
                  </a14:imgLayer>
                </a14:imgProps>
              </a:ext>
            </a:extLst>
          </a:blip>
          <a:srcRect l="10067" t="11398" r="12117" b="20337"/>
          <a:stretch/>
        </p:blipFill>
        <p:spPr>
          <a:xfrm>
            <a:off x="1307032" y="2922242"/>
            <a:ext cx="3424335" cy="461666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CD7E24EE-46FD-4D39-A087-8F405DA4EA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67" t="-2319" r="12117"/>
          <a:stretch/>
        </p:blipFill>
        <p:spPr>
          <a:xfrm>
            <a:off x="1307033" y="2394860"/>
            <a:ext cx="3424335" cy="428819"/>
          </a:xfrm>
          <a:prstGeom prst="rect">
            <a:avLst/>
          </a:prstGeom>
          <a:ln>
            <a:noFill/>
          </a:ln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B9BAB215-1079-4088-9487-9AAFCC8A6BFA}"/>
              </a:ext>
            </a:extLst>
          </p:cNvPr>
          <p:cNvSpPr txBox="1"/>
          <p:nvPr/>
        </p:nvSpPr>
        <p:spPr>
          <a:xfrm>
            <a:off x="4769839" y="2424603"/>
            <a:ext cx="668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ATG5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46BA1835-859B-4C8B-BE87-1CB9EAB2D4AF}"/>
              </a:ext>
            </a:extLst>
          </p:cNvPr>
          <p:cNvSpPr txBox="1"/>
          <p:nvPr/>
        </p:nvSpPr>
        <p:spPr>
          <a:xfrm>
            <a:off x="4731367" y="2968409"/>
            <a:ext cx="706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Cav-1</a:t>
            </a:r>
          </a:p>
        </p:txBody>
      </p:sp>
      <p:grpSp>
        <p:nvGrpSpPr>
          <p:cNvPr id="33" name="Grupo 32">
            <a:extLst>
              <a:ext uri="{FF2B5EF4-FFF2-40B4-BE49-F238E27FC236}">
                <a16:creationId xmlns:a16="http://schemas.microsoft.com/office/drawing/2014/main" id="{AADC5803-A29E-4E63-A3B6-6BA87F321AD3}"/>
              </a:ext>
            </a:extLst>
          </p:cNvPr>
          <p:cNvGrpSpPr/>
          <p:nvPr/>
        </p:nvGrpSpPr>
        <p:grpSpPr>
          <a:xfrm>
            <a:off x="1333887" y="1930080"/>
            <a:ext cx="3494196" cy="293320"/>
            <a:chOff x="750663" y="1975172"/>
            <a:chExt cx="3494196" cy="293320"/>
          </a:xfrm>
        </p:grpSpPr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F86E66AE-C200-4C46-999F-28C8B643A434}"/>
                </a:ext>
              </a:extLst>
            </p:cNvPr>
            <p:cNvCxnSpPr>
              <a:cxnSpLocks/>
            </p:cNvCxnSpPr>
            <p:nvPr/>
          </p:nvCxnSpPr>
          <p:spPr>
            <a:xfrm>
              <a:off x="810620" y="2268491"/>
              <a:ext cx="66161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38625411-4A7C-46D8-8365-FE1BA750689E}"/>
                </a:ext>
              </a:extLst>
            </p:cNvPr>
            <p:cNvCxnSpPr>
              <a:cxnSpLocks/>
            </p:cNvCxnSpPr>
            <p:nvPr/>
          </p:nvCxnSpPr>
          <p:spPr>
            <a:xfrm>
              <a:off x="1622165" y="2268492"/>
              <a:ext cx="538559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27C8BAED-4490-4959-A427-88BC571104D0}"/>
                </a:ext>
              </a:extLst>
            </p:cNvPr>
            <p:cNvSpPr txBox="1"/>
            <p:nvPr/>
          </p:nvSpPr>
          <p:spPr>
            <a:xfrm>
              <a:off x="750663" y="1975172"/>
              <a:ext cx="7815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b="1" dirty="0"/>
                <a:t>NS Cav1</a:t>
              </a:r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F4139DBB-5190-438A-9367-AD089FD3AB39}"/>
                </a:ext>
              </a:extLst>
            </p:cNvPr>
            <p:cNvCxnSpPr>
              <a:cxnSpLocks/>
            </p:cNvCxnSpPr>
            <p:nvPr/>
          </p:nvCxnSpPr>
          <p:spPr>
            <a:xfrm>
              <a:off x="2333314" y="2268491"/>
              <a:ext cx="27625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EAB2AAD1-01B4-4695-B0C3-98298D793435}"/>
                </a:ext>
              </a:extLst>
            </p:cNvPr>
            <p:cNvCxnSpPr/>
            <p:nvPr/>
          </p:nvCxnSpPr>
          <p:spPr>
            <a:xfrm>
              <a:off x="2748005" y="2268491"/>
              <a:ext cx="57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8353B0A1-923D-4081-88AE-AB74D1D854BE}"/>
                </a:ext>
              </a:extLst>
            </p:cNvPr>
            <p:cNvCxnSpPr/>
            <p:nvPr/>
          </p:nvCxnSpPr>
          <p:spPr>
            <a:xfrm>
              <a:off x="3463405" y="2268491"/>
              <a:ext cx="612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EC601E97-3E47-4BAB-BAA0-58C0FA5A8FE0}"/>
                </a:ext>
              </a:extLst>
            </p:cNvPr>
            <p:cNvSpPr txBox="1"/>
            <p:nvPr/>
          </p:nvSpPr>
          <p:spPr>
            <a:xfrm>
              <a:off x="1500682" y="1975172"/>
              <a:ext cx="7815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b="1" dirty="0"/>
                <a:t>Si Cav1</a:t>
              </a:r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21806853-0F79-4123-B189-7E2FECD3A44A}"/>
                </a:ext>
              </a:extLst>
            </p:cNvPr>
            <p:cNvSpPr txBox="1"/>
            <p:nvPr/>
          </p:nvSpPr>
          <p:spPr>
            <a:xfrm>
              <a:off x="2645733" y="1975172"/>
              <a:ext cx="7815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b="1" dirty="0"/>
                <a:t>Basal</a:t>
              </a: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FEE8CED8-A8B7-42D6-9565-336B4FE0C27B}"/>
                </a:ext>
              </a:extLst>
            </p:cNvPr>
            <p:cNvSpPr txBox="1"/>
            <p:nvPr/>
          </p:nvSpPr>
          <p:spPr>
            <a:xfrm>
              <a:off x="3336709" y="1975172"/>
              <a:ext cx="9081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b="1" dirty="0" err="1"/>
                <a:t>Starvation</a:t>
              </a:r>
              <a:endParaRPr lang="es-ES" sz="1200" b="1" dirty="0"/>
            </a:p>
          </p:txBody>
        </p:sp>
      </p:grpSp>
      <p:sp>
        <p:nvSpPr>
          <p:cNvPr id="29" name="CuadroTexto 28">
            <a:extLst>
              <a:ext uri="{FF2B5EF4-FFF2-40B4-BE49-F238E27FC236}">
                <a16:creationId xmlns:a16="http://schemas.microsoft.com/office/drawing/2014/main" id="{4B29CEA3-5125-42F9-A04F-C2D54D1887C3}"/>
              </a:ext>
            </a:extLst>
          </p:cNvPr>
          <p:cNvSpPr txBox="1"/>
          <p:nvPr/>
        </p:nvSpPr>
        <p:spPr>
          <a:xfrm>
            <a:off x="366072" y="6029771"/>
            <a:ext cx="2739597" cy="5539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dirty="0" err="1"/>
              <a:t>Cells</a:t>
            </a:r>
            <a:r>
              <a:rPr lang="es-ES" dirty="0"/>
              <a:t>: EA.hy926 </a:t>
            </a:r>
            <a:r>
              <a:rPr lang="es-ES" sz="1200" dirty="0"/>
              <a:t>(</a:t>
            </a:r>
            <a:r>
              <a:rPr lang="en-US" sz="1200" dirty="0"/>
              <a:t>transformed human umbilical vein endothelial cells)</a:t>
            </a:r>
            <a:r>
              <a:rPr lang="es-ES" sz="1200" dirty="0"/>
              <a:t> </a:t>
            </a:r>
            <a:endParaRPr lang="es-ES" dirty="0"/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9C7F7217-029F-44D3-BDD6-80345FE964B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0000" contrast="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973" t="57975" r="47385" b="36720"/>
          <a:stretch/>
        </p:blipFill>
        <p:spPr>
          <a:xfrm>
            <a:off x="1324556" y="4200339"/>
            <a:ext cx="3434239" cy="578498"/>
          </a:xfrm>
          <a:prstGeom prst="rect">
            <a:avLst/>
          </a:prstGeom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4F7093E8-B164-479C-AEA0-7C8CB470A57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3000" contrast="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65" t="56265" r="19737" b="37093"/>
          <a:stretch/>
        </p:blipFill>
        <p:spPr>
          <a:xfrm>
            <a:off x="6965250" y="2439952"/>
            <a:ext cx="3430657" cy="695948"/>
          </a:xfrm>
          <a:prstGeom prst="rect">
            <a:avLst/>
          </a:prstGeom>
        </p:spPr>
      </p:pic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0FCEDE37-DEDF-41AF-96D4-22B772027F1C}"/>
              </a:ext>
            </a:extLst>
          </p:cNvPr>
          <p:cNvCxnSpPr>
            <a:cxnSpLocks/>
          </p:cNvCxnSpPr>
          <p:nvPr/>
        </p:nvCxnSpPr>
        <p:spPr>
          <a:xfrm>
            <a:off x="1451462" y="4109393"/>
            <a:ext cx="66161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D6EA15A3-AE67-4852-86DB-C9FC76F68EC5}"/>
              </a:ext>
            </a:extLst>
          </p:cNvPr>
          <p:cNvCxnSpPr>
            <a:cxnSpLocks/>
          </p:cNvCxnSpPr>
          <p:nvPr/>
        </p:nvCxnSpPr>
        <p:spPr>
          <a:xfrm>
            <a:off x="2319095" y="4109394"/>
            <a:ext cx="53855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uadroTexto 36">
            <a:extLst>
              <a:ext uri="{FF2B5EF4-FFF2-40B4-BE49-F238E27FC236}">
                <a16:creationId xmlns:a16="http://schemas.microsoft.com/office/drawing/2014/main" id="{03DB46F2-75F5-4E55-8A6B-4909F3D349FA}"/>
              </a:ext>
            </a:extLst>
          </p:cNvPr>
          <p:cNvSpPr txBox="1"/>
          <p:nvPr/>
        </p:nvSpPr>
        <p:spPr>
          <a:xfrm>
            <a:off x="1391505" y="3816074"/>
            <a:ext cx="781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/>
              <a:t>NS Cav1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69105243-51BA-44B5-9506-BF1DF17200C8}"/>
              </a:ext>
            </a:extLst>
          </p:cNvPr>
          <p:cNvSpPr txBox="1"/>
          <p:nvPr/>
        </p:nvSpPr>
        <p:spPr>
          <a:xfrm>
            <a:off x="2197612" y="3816074"/>
            <a:ext cx="781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/>
              <a:t>Si Cav1</a:t>
            </a:r>
          </a:p>
        </p:txBody>
      </p: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2696412A-F79B-4772-8A2B-E2B26069FD31}"/>
              </a:ext>
            </a:extLst>
          </p:cNvPr>
          <p:cNvCxnSpPr/>
          <p:nvPr/>
        </p:nvCxnSpPr>
        <p:spPr>
          <a:xfrm>
            <a:off x="3232821" y="4109393"/>
            <a:ext cx="57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3F84E6DB-1989-4BB3-A3B3-9219C949B8B9}"/>
              </a:ext>
            </a:extLst>
          </p:cNvPr>
          <p:cNvCxnSpPr/>
          <p:nvPr/>
        </p:nvCxnSpPr>
        <p:spPr>
          <a:xfrm>
            <a:off x="4046629" y="4109393"/>
            <a:ext cx="61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uadroTexto 41">
            <a:extLst>
              <a:ext uri="{FF2B5EF4-FFF2-40B4-BE49-F238E27FC236}">
                <a16:creationId xmlns:a16="http://schemas.microsoft.com/office/drawing/2014/main" id="{0FAB92A6-189A-4547-9806-68D3702AEF3E}"/>
              </a:ext>
            </a:extLst>
          </p:cNvPr>
          <p:cNvSpPr txBox="1"/>
          <p:nvPr/>
        </p:nvSpPr>
        <p:spPr>
          <a:xfrm>
            <a:off x="3130549" y="3816074"/>
            <a:ext cx="781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/>
              <a:t>Basal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2AF2D88C-866E-437C-8782-F24FCCE5B25F}"/>
              </a:ext>
            </a:extLst>
          </p:cNvPr>
          <p:cNvSpPr txBox="1"/>
          <p:nvPr/>
        </p:nvSpPr>
        <p:spPr>
          <a:xfrm>
            <a:off x="3898554" y="3816074"/>
            <a:ext cx="9081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err="1"/>
              <a:t>Starvation</a:t>
            </a:r>
            <a:endParaRPr lang="es-ES" sz="1200" b="1" dirty="0"/>
          </a:p>
        </p:txBody>
      </p: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A7DE4AE0-AB6C-4878-A94E-2EC93949B643}"/>
              </a:ext>
            </a:extLst>
          </p:cNvPr>
          <p:cNvCxnSpPr>
            <a:cxnSpLocks/>
          </p:cNvCxnSpPr>
          <p:nvPr/>
        </p:nvCxnSpPr>
        <p:spPr>
          <a:xfrm>
            <a:off x="7057558" y="2345863"/>
            <a:ext cx="66161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E7649830-5BAA-477C-8FDA-8B027680D1E5}"/>
              </a:ext>
            </a:extLst>
          </p:cNvPr>
          <p:cNvCxnSpPr>
            <a:cxnSpLocks/>
          </p:cNvCxnSpPr>
          <p:nvPr/>
        </p:nvCxnSpPr>
        <p:spPr>
          <a:xfrm>
            <a:off x="7869103" y="2345864"/>
            <a:ext cx="53855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uadroTexto 46">
            <a:extLst>
              <a:ext uri="{FF2B5EF4-FFF2-40B4-BE49-F238E27FC236}">
                <a16:creationId xmlns:a16="http://schemas.microsoft.com/office/drawing/2014/main" id="{C3B7379A-8543-4CDF-B6D5-CFF24A47C983}"/>
              </a:ext>
            </a:extLst>
          </p:cNvPr>
          <p:cNvSpPr txBox="1"/>
          <p:nvPr/>
        </p:nvSpPr>
        <p:spPr>
          <a:xfrm>
            <a:off x="7011371" y="2052544"/>
            <a:ext cx="781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/>
              <a:t>NS Cav1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505BD762-54EE-44D3-8756-DB850073D3F5}"/>
              </a:ext>
            </a:extLst>
          </p:cNvPr>
          <p:cNvSpPr txBox="1"/>
          <p:nvPr/>
        </p:nvSpPr>
        <p:spPr>
          <a:xfrm>
            <a:off x="7747620" y="2052544"/>
            <a:ext cx="781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/>
              <a:t>Si Cav1</a:t>
            </a:r>
          </a:p>
        </p:txBody>
      </p: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D76AF7C5-E0F3-44AB-A454-B9D079F066B9}"/>
              </a:ext>
            </a:extLst>
          </p:cNvPr>
          <p:cNvCxnSpPr/>
          <p:nvPr/>
        </p:nvCxnSpPr>
        <p:spPr>
          <a:xfrm>
            <a:off x="8644879" y="2329543"/>
            <a:ext cx="576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E04DB9E6-77D0-4E97-A019-B411ED1D9146}"/>
              </a:ext>
            </a:extLst>
          </p:cNvPr>
          <p:cNvCxnSpPr/>
          <p:nvPr/>
        </p:nvCxnSpPr>
        <p:spPr>
          <a:xfrm>
            <a:off x="9585896" y="2329543"/>
            <a:ext cx="61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CuadroTexto 51">
            <a:extLst>
              <a:ext uri="{FF2B5EF4-FFF2-40B4-BE49-F238E27FC236}">
                <a16:creationId xmlns:a16="http://schemas.microsoft.com/office/drawing/2014/main" id="{210DF73D-BCBC-4209-BE34-462659BA325A}"/>
              </a:ext>
            </a:extLst>
          </p:cNvPr>
          <p:cNvSpPr txBox="1"/>
          <p:nvPr/>
        </p:nvSpPr>
        <p:spPr>
          <a:xfrm>
            <a:off x="8490487" y="1877014"/>
            <a:ext cx="8847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/>
              <a:t>NS Cav1 + </a:t>
            </a:r>
            <a:r>
              <a:rPr lang="es-ES" sz="1200" b="1" dirty="0" err="1"/>
              <a:t>Rapamycin</a:t>
            </a:r>
            <a:endParaRPr lang="es-ES" sz="1200" b="1" dirty="0"/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18D44500-B798-43A1-8D9B-3ACC198F3091}"/>
              </a:ext>
            </a:extLst>
          </p:cNvPr>
          <p:cNvSpPr txBox="1"/>
          <p:nvPr/>
        </p:nvSpPr>
        <p:spPr>
          <a:xfrm>
            <a:off x="9423615" y="1867877"/>
            <a:ext cx="9365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/>
              <a:t>Si Cav1 + </a:t>
            </a:r>
            <a:r>
              <a:rPr lang="es-ES" sz="1200" b="1" dirty="0" err="1"/>
              <a:t>Rapamycin</a:t>
            </a:r>
            <a:endParaRPr lang="es-ES" sz="1200" b="1" dirty="0"/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F39C90E0-2575-40EA-8A27-F6D3CE4749E4}"/>
              </a:ext>
            </a:extLst>
          </p:cNvPr>
          <p:cNvSpPr txBox="1"/>
          <p:nvPr/>
        </p:nvSpPr>
        <p:spPr>
          <a:xfrm>
            <a:off x="4828083" y="4304922"/>
            <a:ext cx="668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ATG5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7999F451-7010-4254-8D00-EF9BC1D22C04}"/>
              </a:ext>
            </a:extLst>
          </p:cNvPr>
          <p:cNvSpPr txBox="1"/>
          <p:nvPr/>
        </p:nvSpPr>
        <p:spPr>
          <a:xfrm>
            <a:off x="10496349" y="2599077"/>
            <a:ext cx="668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ATG5</a:t>
            </a:r>
          </a:p>
        </p:txBody>
      </p:sp>
      <p:pic>
        <p:nvPicPr>
          <p:cNvPr id="57" name="Imagen 56">
            <a:extLst>
              <a:ext uri="{FF2B5EF4-FFF2-40B4-BE49-F238E27FC236}">
                <a16:creationId xmlns:a16="http://schemas.microsoft.com/office/drawing/2014/main" id="{5F5CF1B0-2E56-44FA-BF27-4A9DB7A0936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6" t="60736" r="50331" b="33782"/>
          <a:stretch/>
        </p:blipFill>
        <p:spPr>
          <a:xfrm>
            <a:off x="1301792" y="4992284"/>
            <a:ext cx="3457003" cy="578498"/>
          </a:xfrm>
          <a:prstGeom prst="rect">
            <a:avLst/>
          </a:prstGeom>
        </p:spPr>
      </p:pic>
      <p:pic>
        <p:nvPicPr>
          <p:cNvPr id="58" name="Imagen 57">
            <a:extLst>
              <a:ext uri="{FF2B5EF4-FFF2-40B4-BE49-F238E27FC236}">
                <a16:creationId xmlns:a16="http://schemas.microsoft.com/office/drawing/2014/main" id="{EEE59198-966F-44CE-B29D-C4212A84206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3000" contrast="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801" t="59951" r="22289" b="33692"/>
          <a:stretch/>
        </p:blipFill>
        <p:spPr>
          <a:xfrm>
            <a:off x="6965250" y="3275737"/>
            <a:ext cx="3424335" cy="659738"/>
          </a:xfrm>
          <a:prstGeom prst="rect">
            <a:avLst/>
          </a:prstGeom>
        </p:spPr>
      </p:pic>
      <p:sp>
        <p:nvSpPr>
          <p:cNvPr id="59" name="CuadroTexto 58">
            <a:extLst>
              <a:ext uri="{FF2B5EF4-FFF2-40B4-BE49-F238E27FC236}">
                <a16:creationId xmlns:a16="http://schemas.microsoft.com/office/drawing/2014/main" id="{03184C7F-E7E4-4CCA-9B02-3FCB2149A896}"/>
              </a:ext>
            </a:extLst>
          </p:cNvPr>
          <p:cNvSpPr txBox="1"/>
          <p:nvPr/>
        </p:nvSpPr>
        <p:spPr>
          <a:xfrm>
            <a:off x="4806704" y="5096867"/>
            <a:ext cx="706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Cav-1</a:t>
            </a: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406A762F-84C6-454B-9B2A-293F01A5FFB7}"/>
              </a:ext>
            </a:extLst>
          </p:cNvPr>
          <p:cNvSpPr txBox="1"/>
          <p:nvPr/>
        </p:nvSpPr>
        <p:spPr>
          <a:xfrm>
            <a:off x="10496349" y="3381290"/>
            <a:ext cx="706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Cav-1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95810300-E0C7-4516-8C47-D7045A731654}"/>
              </a:ext>
            </a:extLst>
          </p:cNvPr>
          <p:cNvSpPr txBox="1"/>
          <p:nvPr/>
        </p:nvSpPr>
        <p:spPr>
          <a:xfrm>
            <a:off x="2015581" y="1282192"/>
            <a:ext cx="1699696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ES" dirty="0"/>
              <a:t>Basal-</a:t>
            </a:r>
            <a:r>
              <a:rPr lang="es-ES" dirty="0" err="1"/>
              <a:t>Starvation</a:t>
            </a:r>
            <a:endParaRPr lang="es-ES" dirty="0"/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C99FEFB6-6709-4BB3-8B87-24DE395F637D}"/>
              </a:ext>
            </a:extLst>
          </p:cNvPr>
          <p:cNvSpPr txBox="1"/>
          <p:nvPr/>
        </p:nvSpPr>
        <p:spPr>
          <a:xfrm>
            <a:off x="8074142" y="1327284"/>
            <a:ext cx="120654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ES" dirty="0" err="1"/>
              <a:t>Rapamycin</a:t>
            </a:r>
            <a:endParaRPr lang="es-ES" dirty="0"/>
          </a:p>
        </p:txBody>
      </p:sp>
      <p:grpSp>
        <p:nvGrpSpPr>
          <p:cNvPr id="101" name="Grupo 100">
            <a:extLst>
              <a:ext uri="{FF2B5EF4-FFF2-40B4-BE49-F238E27FC236}">
                <a16:creationId xmlns:a16="http://schemas.microsoft.com/office/drawing/2014/main" id="{B475BA59-73CA-45D7-94EE-423D0ECD55F2}"/>
              </a:ext>
            </a:extLst>
          </p:cNvPr>
          <p:cNvGrpSpPr/>
          <p:nvPr/>
        </p:nvGrpSpPr>
        <p:grpSpPr>
          <a:xfrm>
            <a:off x="6415841" y="4340038"/>
            <a:ext cx="5434791" cy="2281866"/>
            <a:chOff x="6415841" y="4340038"/>
            <a:chExt cx="5434791" cy="2281866"/>
          </a:xfrm>
        </p:grpSpPr>
        <p:sp>
          <p:nvSpPr>
            <p:cNvPr id="102" name="CuadroTexto 101">
              <a:extLst>
                <a:ext uri="{FF2B5EF4-FFF2-40B4-BE49-F238E27FC236}">
                  <a16:creationId xmlns:a16="http://schemas.microsoft.com/office/drawing/2014/main" id="{E5F6F7A8-4374-4ECA-B121-58B362371AFD}"/>
                </a:ext>
              </a:extLst>
            </p:cNvPr>
            <p:cNvSpPr txBox="1"/>
            <p:nvPr/>
          </p:nvSpPr>
          <p:spPr>
            <a:xfrm>
              <a:off x="8470308" y="5349850"/>
              <a:ext cx="990399" cy="369332"/>
            </a:xfrm>
            <a:prstGeom prst="rect">
              <a:avLst/>
            </a:prstGeom>
            <a:solidFill>
              <a:srgbClr val="FF0000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/>
                <a:t>mTORC1</a:t>
              </a:r>
            </a:p>
          </p:txBody>
        </p:sp>
        <p:sp>
          <p:nvSpPr>
            <p:cNvPr id="103" name="CuadroTexto 102">
              <a:extLst>
                <a:ext uri="{FF2B5EF4-FFF2-40B4-BE49-F238E27FC236}">
                  <a16:creationId xmlns:a16="http://schemas.microsoft.com/office/drawing/2014/main" id="{B184EAE9-B4E7-47BE-8F08-55F774DF2F1F}"/>
                </a:ext>
              </a:extLst>
            </p:cNvPr>
            <p:cNvSpPr txBox="1"/>
            <p:nvPr/>
          </p:nvSpPr>
          <p:spPr>
            <a:xfrm>
              <a:off x="6415841" y="5349850"/>
              <a:ext cx="1206549" cy="36933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 err="1"/>
                <a:t>Rapamycin</a:t>
              </a:r>
              <a:endParaRPr lang="es-ES" dirty="0"/>
            </a:p>
          </p:txBody>
        </p:sp>
        <p:sp>
          <p:nvSpPr>
            <p:cNvPr id="104" name="CuadroTexto 103">
              <a:extLst>
                <a:ext uri="{FF2B5EF4-FFF2-40B4-BE49-F238E27FC236}">
                  <a16:creationId xmlns:a16="http://schemas.microsoft.com/office/drawing/2014/main" id="{2CF3DB4F-A9E2-4CBD-B21C-A5A64D2179A2}"/>
                </a:ext>
              </a:extLst>
            </p:cNvPr>
            <p:cNvSpPr txBox="1"/>
            <p:nvPr/>
          </p:nvSpPr>
          <p:spPr>
            <a:xfrm>
              <a:off x="8400164" y="6252572"/>
              <a:ext cx="1203535" cy="36933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 err="1"/>
                <a:t>Autophagy</a:t>
              </a:r>
              <a:endParaRPr lang="es-ES" dirty="0"/>
            </a:p>
          </p:txBody>
        </p:sp>
        <p:sp>
          <p:nvSpPr>
            <p:cNvPr id="105" name="CuadroTexto 104">
              <a:extLst>
                <a:ext uri="{FF2B5EF4-FFF2-40B4-BE49-F238E27FC236}">
                  <a16:creationId xmlns:a16="http://schemas.microsoft.com/office/drawing/2014/main" id="{3F91F7BC-1B0F-4946-8A70-DD23B78D6157}"/>
                </a:ext>
              </a:extLst>
            </p:cNvPr>
            <p:cNvSpPr txBox="1"/>
            <p:nvPr/>
          </p:nvSpPr>
          <p:spPr>
            <a:xfrm>
              <a:off x="6578919" y="4355988"/>
              <a:ext cx="1140249" cy="36933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 err="1"/>
                <a:t>Starvation</a:t>
              </a:r>
              <a:endParaRPr lang="es-ES" dirty="0"/>
            </a:p>
          </p:txBody>
        </p:sp>
        <p:sp>
          <p:nvSpPr>
            <p:cNvPr id="106" name="CuadroTexto 105">
              <a:extLst>
                <a:ext uri="{FF2B5EF4-FFF2-40B4-BE49-F238E27FC236}">
                  <a16:creationId xmlns:a16="http://schemas.microsoft.com/office/drawing/2014/main" id="{F8FD0D6F-814A-4EB3-B95E-5EFDD35F610A}"/>
                </a:ext>
              </a:extLst>
            </p:cNvPr>
            <p:cNvSpPr txBox="1"/>
            <p:nvPr/>
          </p:nvSpPr>
          <p:spPr>
            <a:xfrm>
              <a:off x="8434299" y="4340038"/>
              <a:ext cx="1151597" cy="36933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 err="1"/>
                <a:t>Caveolin</a:t>
              </a:r>
              <a:r>
                <a:rPr lang="es-ES" dirty="0"/>
                <a:t> 1</a:t>
              </a:r>
            </a:p>
          </p:txBody>
        </p:sp>
        <p:sp>
          <p:nvSpPr>
            <p:cNvPr id="107" name="CuadroTexto 106">
              <a:extLst>
                <a:ext uri="{FF2B5EF4-FFF2-40B4-BE49-F238E27FC236}">
                  <a16:creationId xmlns:a16="http://schemas.microsoft.com/office/drawing/2014/main" id="{483A1849-A470-4F9D-B94A-E51B42EC4AC0}"/>
                </a:ext>
              </a:extLst>
            </p:cNvPr>
            <p:cNvSpPr txBox="1"/>
            <p:nvPr/>
          </p:nvSpPr>
          <p:spPr>
            <a:xfrm>
              <a:off x="10197896" y="5386116"/>
              <a:ext cx="668132" cy="36933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/>
                <a:t>ATG5</a:t>
              </a:r>
            </a:p>
          </p:txBody>
        </p:sp>
        <p:sp>
          <p:nvSpPr>
            <p:cNvPr id="108" name="CuadroTexto 107">
              <a:extLst>
                <a:ext uri="{FF2B5EF4-FFF2-40B4-BE49-F238E27FC236}">
                  <a16:creationId xmlns:a16="http://schemas.microsoft.com/office/drawing/2014/main" id="{12C1B018-FD82-4FC7-9ABF-A8AFE0CD2928}"/>
                </a:ext>
              </a:extLst>
            </p:cNvPr>
            <p:cNvSpPr txBox="1"/>
            <p:nvPr/>
          </p:nvSpPr>
          <p:spPr>
            <a:xfrm>
              <a:off x="11065481" y="5386116"/>
              <a:ext cx="785151" cy="369332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s-ES" dirty="0"/>
                <a:t>ATG12</a:t>
              </a:r>
            </a:p>
          </p:txBody>
        </p:sp>
        <p:cxnSp>
          <p:nvCxnSpPr>
            <p:cNvPr id="109" name="Conector recto 108">
              <a:extLst>
                <a:ext uri="{FF2B5EF4-FFF2-40B4-BE49-F238E27FC236}">
                  <a16:creationId xmlns:a16="http://schemas.microsoft.com/office/drawing/2014/main" id="{42D21A3E-7717-4CE5-B1FA-4234178B7AF4}"/>
                </a:ext>
              </a:extLst>
            </p:cNvPr>
            <p:cNvCxnSpPr>
              <a:stCxn id="107" idx="3"/>
              <a:endCxn id="108" idx="1"/>
            </p:cNvCxnSpPr>
            <p:nvPr/>
          </p:nvCxnSpPr>
          <p:spPr>
            <a:xfrm>
              <a:off x="10866028" y="5570782"/>
              <a:ext cx="199453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Conector recto 109">
              <a:extLst>
                <a:ext uri="{FF2B5EF4-FFF2-40B4-BE49-F238E27FC236}">
                  <a16:creationId xmlns:a16="http://schemas.microsoft.com/office/drawing/2014/main" id="{18C29941-38A1-42F2-9EEF-E1E218033050}"/>
                </a:ext>
              </a:extLst>
            </p:cNvPr>
            <p:cNvCxnSpPr/>
            <p:nvPr/>
          </p:nvCxnSpPr>
          <p:spPr>
            <a:xfrm>
              <a:off x="10869138" y="5695189"/>
              <a:ext cx="199453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Conector recto 110">
              <a:extLst>
                <a:ext uri="{FF2B5EF4-FFF2-40B4-BE49-F238E27FC236}">
                  <a16:creationId xmlns:a16="http://schemas.microsoft.com/office/drawing/2014/main" id="{3DA7097A-DDC1-4DC9-80E4-0195A5CFCC04}"/>
                </a:ext>
              </a:extLst>
            </p:cNvPr>
            <p:cNvCxnSpPr/>
            <p:nvPr/>
          </p:nvCxnSpPr>
          <p:spPr>
            <a:xfrm>
              <a:off x="10868743" y="5469716"/>
              <a:ext cx="199453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Conector recto de flecha 111">
              <a:extLst>
                <a:ext uri="{FF2B5EF4-FFF2-40B4-BE49-F238E27FC236}">
                  <a16:creationId xmlns:a16="http://schemas.microsoft.com/office/drawing/2014/main" id="{AA1EF26C-42E8-4FF2-A878-8EFC009CB5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22498" y="5819049"/>
              <a:ext cx="382555" cy="618189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13" name="CuadroTexto 112">
              <a:extLst>
                <a:ext uri="{FF2B5EF4-FFF2-40B4-BE49-F238E27FC236}">
                  <a16:creationId xmlns:a16="http://schemas.microsoft.com/office/drawing/2014/main" id="{55E542B5-24F7-4006-B469-CE0279EF079D}"/>
                </a:ext>
              </a:extLst>
            </p:cNvPr>
            <p:cNvSpPr txBox="1"/>
            <p:nvPr/>
          </p:nvSpPr>
          <p:spPr>
            <a:xfrm>
              <a:off x="9763734" y="6173912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+</a:t>
              </a:r>
            </a:p>
          </p:txBody>
        </p:sp>
        <p:grpSp>
          <p:nvGrpSpPr>
            <p:cNvPr id="114" name="Grupo 113">
              <a:extLst>
                <a:ext uri="{FF2B5EF4-FFF2-40B4-BE49-F238E27FC236}">
                  <a16:creationId xmlns:a16="http://schemas.microsoft.com/office/drawing/2014/main" id="{34291762-81C7-44EA-BD15-970CBAAACC85}"/>
                </a:ext>
              </a:extLst>
            </p:cNvPr>
            <p:cNvGrpSpPr/>
            <p:nvPr/>
          </p:nvGrpSpPr>
          <p:grpSpPr>
            <a:xfrm>
              <a:off x="8845420" y="5719182"/>
              <a:ext cx="242596" cy="408961"/>
              <a:chOff x="8845420" y="5719182"/>
              <a:chExt cx="242596" cy="408961"/>
            </a:xfrm>
          </p:grpSpPr>
          <p:cxnSp>
            <p:nvCxnSpPr>
              <p:cNvPr id="124" name="Conector recto 123">
                <a:extLst>
                  <a:ext uri="{FF2B5EF4-FFF2-40B4-BE49-F238E27FC236}">
                    <a16:creationId xmlns:a16="http://schemas.microsoft.com/office/drawing/2014/main" id="{5A8CF105-DD85-4607-B1C9-C34F0C3C3993}"/>
                  </a:ext>
                </a:extLst>
              </p:cNvPr>
              <p:cNvCxnSpPr>
                <a:stCxn id="102" idx="2"/>
              </p:cNvCxnSpPr>
              <p:nvPr/>
            </p:nvCxnSpPr>
            <p:spPr>
              <a:xfrm flipH="1">
                <a:off x="8965507" y="5719182"/>
                <a:ext cx="1" cy="408961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25" name="Conector recto 124">
                <a:extLst>
                  <a:ext uri="{FF2B5EF4-FFF2-40B4-BE49-F238E27FC236}">
                    <a16:creationId xmlns:a16="http://schemas.microsoft.com/office/drawing/2014/main" id="{A0AE7C2E-A663-4E85-A45F-CDB975349CCF}"/>
                  </a:ext>
                </a:extLst>
              </p:cNvPr>
              <p:cNvCxnSpPr/>
              <p:nvPr/>
            </p:nvCxnSpPr>
            <p:spPr>
              <a:xfrm>
                <a:off x="8845420" y="6128143"/>
                <a:ext cx="242596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115" name="Grupo 114">
              <a:extLst>
                <a:ext uri="{FF2B5EF4-FFF2-40B4-BE49-F238E27FC236}">
                  <a16:creationId xmlns:a16="http://schemas.microsoft.com/office/drawing/2014/main" id="{5336BB1E-0C01-4338-9BC2-AB0C8EEC1BBD}"/>
                </a:ext>
              </a:extLst>
            </p:cNvPr>
            <p:cNvGrpSpPr/>
            <p:nvPr/>
          </p:nvGrpSpPr>
          <p:grpSpPr>
            <a:xfrm rot="16200000">
              <a:off x="7844458" y="5191690"/>
              <a:ext cx="242596" cy="686735"/>
              <a:chOff x="8845420" y="5719182"/>
              <a:chExt cx="242596" cy="408961"/>
            </a:xfrm>
          </p:grpSpPr>
          <p:cxnSp>
            <p:nvCxnSpPr>
              <p:cNvPr id="122" name="Conector recto 121">
                <a:extLst>
                  <a:ext uri="{FF2B5EF4-FFF2-40B4-BE49-F238E27FC236}">
                    <a16:creationId xmlns:a16="http://schemas.microsoft.com/office/drawing/2014/main" id="{D6A2527C-8A53-4AFC-898E-656FA4B7C21F}"/>
                  </a:ext>
                </a:extLst>
              </p:cNvPr>
              <p:cNvCxnSpPr/>
              <p:nvPr/>
            </p:nvCxnSpPr>
            <p:spPr>
              <a:xfrm flipH="1">
                <a:off x="8965507" y="5719182"/>
                <a:ext cx="1" cy="408961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23" name="Conector recto 122">
                <a:extLst>
                  <a:ext uri="{FF2B5EF4-FFF2-40B4-BE49-F238E27FC236}">
                    <a16:creationId xmlns:a16="http://schemas.microsoft.com/office/drawing/2014/main" id="{509C0836-26AF-4076-A0DA-C4F49072CB26}"/>
                  </a:ext>
                </a:extLst>
              </p:cNvPr>
              <p:cNvCxnSpPr/>
              <p:nvPr/>
            </p:nvCxnSpPr>
            <p:spPr>
              <a:xfrm>
                <a:off x="8845420" y="6128143"/>
                <a:ext cx="242596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116" name="Grupo 115">
              <a:extLst>
                <a:ext uri="{FF2B5EF4-FFF2-40B4-BE49-F238E27FC236}">
                  <a16:creationId xmlns:a16="http://schemas.microsoft.com/office/drawing/2014/main" id="{71B20E6E-299F-4996-B196-BA9B30546949}"/>
                </a:ext>
              </a:extLst>
            </p:cNvPr>
            <p:cNvGrpSpPr/>
            <p:nvPr/>
          </p:nvGrpSpPr>
          <p:grpSpPr>
            <a:xfrm rot="18870398">
              <a:off x="9765433" y="4676106"/>
              <a:ext cx="242596" cy="686735"/>
              <a:chOff x="8845420" y="5719182"/>
              <a:chExt cx="242596" cy="408961"/>
            </a:xfrm>
          </p:grpSpPr>
          <p:cxnSp>
            <p:nvCxnSpPr>
              <p:cNvPr id="120" name="Conector recto 119">
                <a:extLst>
                  <a:ext uri="{FF2B5EF4-FFF2-40B4-BE49-F238E27FC236}">
                    <a16:creationId xmlns:a16="http://schemas.microsoft.com/office/drawing/2014/main" id="{58015923-765A-4B52-BB47-944EB8720F9C}"/>
                  </a:ext>
                </a:extLst>
              </p:cNvPr>
              <p:cNvCxnSpPr/>
              <p:nvPr/>
            </p:nvCxnSpPr>
            <p:spPr>
              <a:xfrm flipH="1">
                <a:off x="8965507" y="5719182"/>
                <a:ext cx="1" cy="408961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21" name="Conector recto 120">
                <a:extLst>
                  <a:ext uri="{FF2B5EF4-FFF2-40B4-BE49-F238E27FC236}">
                    <a16:creationId xmlns:a16="http://schemas.microsoft.com/office/drawing/2014/main" id="{F09A6F88-9D6D-48F1-8B36-C7163D20E59B}"/>
                  </a:ext>
                </a:extLst>
              </p:cNvPr>
              <p:cNvCxnSpPr/>
              <p:nvPr/>
            </p:nvCxnSpPr>
            <p:spPr>
              <a:xfrm>
                <a:off x="8845420" y="6128143"/>
                <a:ext cx="242596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Grupo 116">
              <a:extLst>
                <a:ext uri="{FF2B5EF4-FFF2-40B4-BE49-F238E27FC236}">
                  <a16:creationId xmlns:a16="http://schemas.microsoft.com/office/drawing/2014/main" id="{52D7C505-4BEF-439C-9750-AC0FD19B6E59}"/>
                </a:ext>
              </a:extLst>
            </p:cNvPr>
            <p:cNvGrpSpPr/>
            <p:nvPr/>
          </p:nvGrpSpPr>
          <p:grpSpPr>
            <a:xfrm rot="18483591">
              <a:off x="7934959" y="4664917"/>
              <a:ext cx="242596" cy="686735"/>
              <a:chOff x="8845420" y="5719182"/>
              <a:chExt cx="242596" cy="408961"/>
            </a:xfrm>
          </p:grpSpPr>
          <p:cxnSp>
            <p:nvCxnSpPr>
              <p:cNvPr id="118" name="Conector recto 117">
                <a:extLst>
                  <a:ext uri="{FF2B5EF4-FFF2-40B4-BE49-F238E27FC236}">
                    <a16:creationId xmlns:a16="http://schemas.microsoft.com/office/drawing/2014/main" id="{DB08EE70-19DD-486D-9BBC-85C74A10CB91}"/>
                  </a:ext>
                </a:extLst>
              </p:cNvPr>
              <p:cNvCxnSpPr/>
              <p:nvPr/>
            </p:nvCxnSpPr>
            <p:spPr>
              <a:xfrm flipH="1">
                <a:off x="8965507" y="5719182"/>
                <a:ext cx="1" cy="408961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19" name="Conector recto 118">
                <a:extLst>
                  <a:ext uri="{FF2B5EF4-FFF2-40B4-BE49-F238E27FC236}">
                    <a16:creationId xmlns:a16="http://schemas.microsoft.com/office/drawing/2014/main" id="{07FE2714-7729-4E23-906E-3C567D37FFFD}"/>
                  </a:ext>
                </a:extLst>
              </p:cNvPr>
              <p:cNvCxnSpPr/>
              <p:nvPr/>
            </p:nvCxnSpPr>
            <p:spPr>
              <a:xfrm>
                <a:off x="8845420" y="6128143"/>
                <a:ext cx="242596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109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0033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8AE2F5-C588-415F-87AE-5A695678CF49}"/>
              </a:ext>
            </a:extLst>
          </p:cNvPr>
          <p:cNvSpPr/>
          <p:nvPr/>
        </p:nvSpPr>
        <p:spPr>
          <a:xfrm>
            <a:off x="653988" y="477520"/>
            <a:ext cx="10884023" cy="461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/>
              <a:t>hDHCR7, hDHCR24 &amp; hSC5D – </a:t>
            </a:r>
            <a:r>
              <a:rPr lang="es-ES" sz="2400" dirty="0" err="1"/>
              <a:t>primers</a:t>
            </a:r>
            <a:r>
              <a:rPr lang="es-ES" sz="2400" dirty="0"/>
              <a:t> test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B596E7F-5CCF-46EE-80AC-EC1E552614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17" t="45865" r="26775" b="12334"/>
          <a:stretch/>
        </p:blipFill>
        <p:spPr>
          <a:xfrm>
            <a:off x="1391930" y="2308554"/>
            <a:ext cx="4274332" cy="3555339"/>
          </a:xfrm>
          <a:prstGeom prst="rect">
            <a:avLst/>
          </a:prstGeom>
        </p:spPr>
      </p:pic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FB04EBF7-6F55-4157-BF2A-911DF5968D6E}"/>
              </a:ext>
            </a:extLst>
          </p:cNvPr>
          <p:cNvCxnSpPr/>
          <p:nvPr/>
        </p:nvCxnSpPr>
        <p:spPr>
          <a:xfrm>
            <a:off x="1514036" y="2231471"/>
            <a:ext cx="43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97F3DDB6-353E-418A-8D82-F345D6B1BA57}"/>
              </a:ext>
            </a:extLst>
          </p:cNvPr>
          <p:cNvCxnSpPr/>
          <p:nvPr/>
        </p:nvCxnSpPr>
        <p:spPr>
          <a:xfrm>
            <a:off x="2211720" y="2231471"/>
            <a:ext cx="43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F1829BD0-EBB6-4DE1-8D2D-BFAD1BC2137A}"/>
              </a:ext>
            </a:extLst>
          </p:cNvPr>
          <p:cNvCxnSpPr/>
          <p:nvPr/>
        </p:nvCxnSpPr>
        <p:spPr>
          <a:xfrm>
            <a:off x="3604293" y="2231471"/>
            <a:ext cx="43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C52809CB-5D16-428E-9A2C-B1AA3C31D0F2}"/>
              </a:ext>
            </a:extLst>
          </p:cNvPr>
          <p:cNvCxnSpPr/>
          <p:nvPr/>
        </p:nvCxnSpPr>
        <p:spPr>
          <a:xfrm>
            <a:off x="4334135" y="2231471"/>
            <a:ext cx="43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50F85072-D218-40C7-9C0B-37EC7772D93F}"/>
              </a:ext>
            </a:extLst>
          </p:cNvPr>
          <p:cNvCxnSpPr/>
          <p:nvPr/>
        </p:nvCxnSpPr>
        <p:spPr>
          <a:xfrm>
            <a:off x="5030421" y="2231471"/>
            <a:ext cx="43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559C886-B559-4574-958D-681A3FF014DC}"/>
              </a:ext>
            </a:extLst>
          </p:cNvPr>
          <p:cNvSpPr txBox="1"/>
          <p:nvPr/>
        </p:nvSpPr>
        <p:spPr>
          <a:xfrm>
            <a:off x="1391929" y="1760824"/>
            <a:ext cx="676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err="1"/>
              <a:t>Nippon</a:t>
            </a:r>
            <a:r>
              <a:rPr lang="es-ES" sz="1200" b="1" dirty="0"/>
              <a:t> 100pb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C3EA493-52DC-48EB-8542-8870D8ECB91D}"/>
              </a:ext>
            </a:extLst>
          </p:cNvPr>
          <p:cNvSpPr txBox="1"/>
          <p:nvPr/>
        </p:nvSpPr>
        <p:spPr>
          <a:xfrm>
            <a:off x="1991426" y="1751842"/>
            <a:ext cx="877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/>
              <a:t>hDHCR7 fw1/rv1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304EDC3-A3FF-44B6-B3FD-CF642CCBAE01}"/>
              </a:ext>
            </a:extLst>
          </p:cNvPr>
          <p:cNvSpPr txBox="1"/>
          <p:nvPr/>
        </p:nvSpPr>
        <p:spPr>
          <a:xfrm>
            <a:off x="3417230" y="1751842"/>
            <a:ext cx="806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 err="1"/>
              <a:t>Marker</a:t>
            </a:r>
            <a:r>
              <a:rPr lang="es-ES" sz="1200" b="1" dirty="0"/>
              <a:t> VII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EB75242-042A-48B0-B635-529BACBDABC0}"/>
              </a:ext>
            </a:extLst>
          </p:cNvPr>
          <p:cNvSpPr txBox="1"/>
          <p:nvPr/>
        </p:nvSpPr>
        <p:spPr>
          <a:xfrm>
            <a:off x="4113841" y="1751842"/>
            <a:ext cx="8725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/>
              <a:t>hDHCR24 fw3/rv3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1B6517D-B57A-4A21-9FBC-7C71A5426705}"/>
              </a:ext>
            </a:extLst>
          </p:cNvPr>
          <p:cNvSpPr txBox="1"/>
          <p:nvPr/>
        </p:nvSpPr>
        <p:spPr>
          <a:xfrm>
            <a:off x="4793674" y="1751842"/>
            <a:ext cx="8725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/>
              <a:t>hSC5D fw6/rv6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84A7ED30-A618-4BDE-80C9-44B0AEAD22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491" y="1417739"/>
            <a:ext cx="266456" cy="263846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5CD96BC1-759D-4FDE-9F07-49F39E45C4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193" y="1392949"/>
            <a:ext cx="266456" cy="263846"/>
          </a:xfrm>
          <a:prstGeom prst="rect">
            <a:avLst/>
          </a:prstGeom>
        </p:spPr>
      </p:pic>
      <p:sp>
        <p:nvSpPr>
          <p:cNvPr id="22" name="Signo de multiplicación 21">
            <a:extLst>
              <a:ext uri="{FF2B5EF4-FFF2-40B4-BE49-F238E27FC236}">
                <a16:creationId xmlns:a16="http://schemas.microsoft.com/office/drawing/2014/main" id="{974013DE-D041-47CB-89D1-8D4D04710324}"/>
              </a:ext>
            </a:extLst>
          </p:cNvPr>
          <p:cNvSpPr/>
          <p:nvPr/>
        </p:nvSpPr>
        <p:spPr>
          <a:xfrm>
            <a:off x="4376673" y="1372288"/>
            <a:ext cx="346922" cy="316139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24" name="Tabla 24">
            <a:extLst>
              <a:ext uri="{FF2B5EF4-FFF2-40B4-BE49-F238E27FC236}">
                <a16:creationId xmlns:a16="http://schemas.microsoft.com/office/drawing/2014/main" id="{21DB31B4-4A10-48EF-BFEF-53D6D03CFF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619918"/>
              </p:ext>
            </p:extLst>
          </p:nvPr>
        </p:nvGraphicFramePr>
        <p:xfrm>
          <a:off x="6525740" y="2835478"/>
          <a:ext cx="4648395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1549465">
                  <a:extLst>
                    <a:ext uri="{9D8B030D-6E8A-4147-A177-3AD203B41FA5}">
                      <a16:colId xmlns:a16="http://schemas.microsoft.com/office/drawing/2014/main" val="1080906180"/>
                    </a:ext>
                  </a:extLst>
                </a:gridCol>
                <a:gridCol w="1286909">
                  <a:extLst>
                    <a:ext uri="{9D8B030D-6E8A-4147-A177-3AD203B41FA5}">
                      <a16:colId xmlns:a16="http://schemas.microsoft.com/office/drawing/2014/main" val="2644947802"/>
                    </a:ext>
                  </a:extLst>
                </a:gridCol>
                <a:gridCol w="1812021">
                  <a:extLst>
                    <a:ext uri="{9D8B030D-6E8A-4147-A177-3AD203B41FA5}">
                      <a16:colId xmlns:a16="http://schemas.microsoft.com/office/drawing/2014/main" val="6192779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3’UTR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Size</a:t>
                      </a:r>
                      <a:r>
                        <a:rPr lang="es-ES" dirty="0"/>
                        <a:t> (</a:t>
                      </a:r>
                      <a:r>
                        <a:rPr lang="es-ES" dirty="0" err="1"/>
                        <a:t>bp</a:t>
                      </a:r>
                      <a:r>
                        <a:rPr lang="es-ES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miRNA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site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type</a:t>
                      </a:r>
                      <a:endParaRPr lang="es-E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5500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hDHCR7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871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7mer-m8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7792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hDHCR24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2548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7mer-A1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596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hSC5D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3425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8mer, 7mer-m8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0275436"/>
                  </a:ext>
                </a:extLst>
              </a:tr>
            </a:tbl>
          </a:graphicData>
        </a:graphic>
      </p:graphicFrame>
      <p:grpSp>
        <p:nvGrpSpPr>
          <p:cNvPr id="58" name="Grupo 57">
            <a:extLst>
              <a:ext uri="{FF2B5EF4-FFF2-40B4-BE49-F238E27FC236}">
                <a16:creationId xmlns:a16="http://schemas.microsoft.com/office/drawing/2014/main" id="{996193BD-3FB6-42EF-8CE2-CE6BD5B70EB1}"/>
              </a:ext>
            </a:extLst>
          </p:cNvPr>
          <p:cNvGrpSpPr/>
          <p:nvPr/>
        </p:nvGrpSpPr>
        <p:grpSpPr>
          <a:xfrm>
            <a:off x="2926869" y="2527611"/>
            <a:ext cx="602227" cy="2640685"/>
            <a:chOff x="2905477" y="2527611"/>
            <a:chExt cx="602227" cy="2640685"/>
          </a:xfrm>
        </p:grpSpPr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4D8B70CB-B3E2-4492-9221-E798DBCCDCFC}"/>
                </a:ext>
              </a:extLst>
            </p:cNvPr>
            <p:cNvCxnSpPr/>
            <p:nvPr/>
          </p:nvCxnSpPr>
          <p:spPr>
            <a:xfrm>
              <a:off x="3291704" y="2650571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cto 26">
              <a:extLst>
                <a:ext uri="{FF2B5EF4-FFF2-40B4-BE49-F238E27FC236}">
                  <a16:creationId xmlns:a16="http://schemas.microsoft.com/office/drawing/2014/main" id="{87967A24-79D3-4C7A-955E-56D39EFF6FD3}"/>
                </a:ext>
              </a:extLst>
            </p:cNvPr>
            <p:cNvCxnSpPr/>
            <p:nvPr/>
          </p:nvCxnSpPr>
          <p:spPr>
            <a:xfrm>
              <a:off x="3291704" y="2703911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2ECD6E6A-A2D2-4A81-A4E9-0621C5D20DA9}"/>
                </a:ext>
              </a:extLst>
            </p:cNvPr>
            <p:cNvCxnSpPr/>
            <p:nvPr/>
          </p:nvCxnSpPr>
          <p:spPr>
            <a:xfrm>
              <a:off x="3291704" y="2820238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9462CBC8-E4B8-4ABB-8B02-314E341E16EA}"/>
                </a:ext>
              </a:extLst>
            </p:cNvPr>
            <p:cNvCxnSpPr/>
            <p:nvPr/>
          </p:nvCxnSpPr>
          <p:spPr>
            <a:xfrm>
              <a:off x="3291704" y="2947751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0148DE9A-A461-49EF-A0B1-2D2E003BB1CB}"/>
                </a:ext>
              </a:extLst>
            </p:cNvPr>
            <p:cNvCxnSpPr/>
            <p:nvPr/>
          </p:nvCxnSpPr>
          <p:spPr>
            <a:xfrm>
              <a:off x="3291704" y="3176351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recto 30">
              <a:extLst>
                <a:ext uri="{FF2B5EF4-FFF2-40B4-BE49-F238E27FC236}">
                  <a16:creationId xmlns:a16="http://schemas.microsoft.com/office/drawing/2014/main" id="{BC3C063E-36D1-4427-9749-3DFDEA733A62}"/>
                </a:ext>
              </a:extLst>
            </p:cNvPr>
            <p:cNvCxnSpPr/>
            <p:nvPr/>
          </p:nvCxnSpPr>
          <p:spPr>
            <a:xfrm>
              <a:off x="3291704" y="3397331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F9DD76E0-ECAA-446F-BDC1-3CDAAAB49357}"/>
                </a:ext>
              </a:extLst>
            </p:cNvPr>
            <p:cNvCxnSpPr/>
            <p:nvPr/>
          </p:nvCxnSpPr>
          <p:spPr>
            <a:xfrm>
              <a:off x="3291704" y="3747851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1FA57039-426C-4ADF-A15C-B273C421B899}"/>
                </a:ext>
              </a:extLst>
            </p:cNvPr>
            <p:cNvCxnSpPr/>
            <p:nvPr/>
          </p:nvCxnSpPr>
          <p:spPr>
            <a:xfrm>
              <a:off x="3291704" y="3792382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C9A4D3FD-8631-44D1-9A46-F7F5C5E62F1F}"/>
                </a:ext>
              </a:extLst>
            </p:cNvPr>
            <p:cNvCxnSpPr/>
            <p:nvPr/>
          </p:nvCxnSpPr>
          <p:spPr>
            <a:xfrm>
              <a:off x="3291704" y="4052651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D0071633-FDB9-42B8-92E9-11F49844D0A8}"/>
                </a:ext>
              </a:extLst>
            </p:cNvPr>
            <p:cNvCxnSpPr/>
            <p:nvPr/>
          </p:nvCxnSpPr>
          <p:spPr>
            <a:xfrm>
              <a:off x="3291704" y="4113611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EC816A38-EE32-44AE-B5BE-53C2C5F1A797}"/>
                </a:ext>
              </a:extLst>
            </p:cNvPr>
            <p:cNvCxnSpPr/>
            <p:nvPr/>
          </p:nvCxnSpPr>
          <p:spPr>
            <a:xfrm>
              <a:off x="3284084" y="4387931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2DC4040C-1EE8-46E2-894C-5FC0364D3D7E}"/>
                </a:ext>
              </a:extLst>
            </p:cNvPr>
            <p:cNvCxnSpPr/>
            <p:nvPr/>
          </p:nvCxnSpPr>
          <p:spPr>
            <a:xfrm>
              <a:off x="3284084" y="4616531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>
              <a:extLst>
                <a:ext uri="{FF2B5EF4-FFF2-40B4-BE49-F238E27FC236}">
                  <a16:creationId xmlns:a16="http://schemas.microsoft.com/office/drawing/2014/main" id="{21B81669-77B5-4EE6-AFBE-0C574A5A96D1}"/>
                </a:ext>
              </a:extLst>
            </p:cNvPr>
            <p:cNvCxnSpPr/>
            <p:nvPr/>
          </p:nvCxnSpPr>
          <p:spPr>
            <a:xfrm>
              <a:off x="3287843" y="5066111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CuadroTexto 44">
              <a:extLst>
                <a:ext uri="{FF2B5EF4-FFF2-40B4-BE49-F238E27FC236}">
                  <a16:creationId xmlns:a16="http://schemas.microsoft.com/office/drawing/2014/main" id="{BDEFB048-73DA-49F5-96A8-94459AF085D8}"/>
                </a:ext>
              </a:extLst>
            </p:cNvPr>
            <p:cNvSpPr txBox="1"/>
            <p:nvPr/>
          </p:nvSpPr>
          <p:spPr>
            <a:xfrm>
              <a:off x="2905477" y="2527611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8576</a:t>
              </a:r>
            </a:p>
          </p:txBody>
        </p:sp>
        <p:sp>
          <p:nvSpPr>
            <p:cNvPr id="46" name="CuadroTexto 45">
              <a:extLst>
                <a:ext uri="{FF2B5EF4-FFF2-40B4-BE49-F238E27FC236}">
                  <a16:creationId xmlns:a16="http://schemas.microsoft.com/office/drawing/2014/main" id="{F986C09B-40C2-4A6D-B393-D3416E938E84}"/>
                </a:ext>
              </a:extLst>
            </p:cNvPr>
            <p:cNvSpPr txBox="1"/>
            <p:nvPr/>
          </p:nvSpPr>
          <p:spPr>
            <a:xfrm>
              <a:off x="2905477" y="2618846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7427</a:t>
              </a:r>
            </a:p>
          </p:txBody>
        </p:sp>
        <p:sp>
          <p:nvSpPr>
            <p:cNvPr id="47" name="CuadroTexto 46">
              <a:extLst>
                <a:ext uri="{FF2B5EF4-FFF2-40B4-BE49-F238E27FC236}">
                  <a16:creationId xmlns:a16="http://schemas.microsoft.com/office/drawing/2014/main" id="{10DCAB20-2F75-47B5-B797-B8B92438FF00}"/>
                </a:ext>
              </a:extLst>
            </p:cNvPr>
            <p:cNvSpPr txBox="1"/>
            <p:nvPr/>
          </p:nvSpPr>
          <p:spPr>
            <a:xfrm>
              <a:off x="2905477" y="2718109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6106</a:t>
              </a:r>
            </a:p>
          </p:txBody>
        </p:sp>
        <p:sp>
          <p:nvSpPr>
            <p:cNvPr id="48" name="CuadroTexto 47">
              <a:extLst>
                <a:ext uri="{FF2B5EF4-FFF2-40B4-BE49-F238E27FC236}">
                  <a16:creationId xmlns:a16="http://schemas.microsoft.com/office/drawing/2014/main" id="{CE46A3C5-BBE0-4EE4-B8D8-70004C7649D8}"/>
                </a:ext>
              </a:extLst>
            </p:cNvPr>
            <p:cNvSpPr txBox="1"/>
            <p:nvPr/>
          </p:nvSpPr>
          <p:spPr>
            <a:xfrm>
              <a:off x="2908319" y="2840029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4899</a:t>
              </a:r>
            </a:p>
          </p:txBody>
        </p:sp>
        <p:sp>
          <p:nvSpPr>
            <p:cNvPr id="49" name="CuadroTexto 48">
              <a:extLst>
                <a:ext uri="{FF2B5EF4-FFF2-40B4-BE49-F238E27FC236}">
                  <a16:creationId xmlns:a16="http://schemas.microsoft.com/office/drawing/2014/main" id="{2CACA2E4-4383-47A4-9FA1-11EBD265DCBF}"/>
                </a:ext>
              </a:extLst>
            </p:cNvPr>
            <p:cNvSpPr txBox="1"/>
            <p:nvPr/>
          </p:nvSpPr>
          <p:spPr>
            <a:xfrm>
              <a:off x="2914281" y="3075263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3639</a:t>
              </a:r>
            </a:p>
          </p:txBody>
        </p:sp>
        <p:sp>
          <p:nvSpPr>
            <p:cNvPr id="50" name="CuadroTexto 49">
              <a:extLst>
                <a:ext uri="{FF2B5EF4-FFF2-40B4-BE49-F238E27FC236}">
                  <a16:creationId xmlns:a16="http://schemas.microsoft.com/office/drawing/2014/main" id="{B4198606-8CD9-4036-B42C-3B53910AF894}"/>
                </a:ext>
              </a:extLst>
            </p:cNvPr>
            <p:cNvSpPr txBox="1"/>
            <p:nvPr/>
          </p:nvSpPr>
          <p:spPr>
            <a:xfrm>
              <a:off x="2918278" y="3288540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2799</a:t>
              </a:r>
            </a:p>
          </p:txBody>
        </p:sp>
        <p:sp>
          <p:nvSpPr>
            <p:cNvPr id="51" name="CuadroTexto 50">
              <a:extLst>
                <a:ext uri="{FF2B5EF4-FFF2-40B4-BE49-F238E27FC236}">
                  <a16:creationId xmlns:a16="http://schemas.microsoft.com/office/drawing/2014/main" id="{90A063B1-5048-494E-8EA5-52C613A22358}"/>
                </a:ext>
              </a:extLst>
            </p:cNvPr>
            <p:cNvSpPr txBox="1"/>
            <p:nvPr/>
          </p:nvSpPr>
          <p:spPr>
            <a:xfrm>
              <a:off x="2923085" y="3624861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1953</a:t>
              </a:r>
            </a:p>
          </p:txBody>
        </p:sp>
        <p:sp>
          <p:nvSpPr>
            <p:cNvPr id="52" name="CuadroTexto 51">
              <a:extLst>
                <a:ext uri="{FF2B5EF4-FFF2-40B4-BE49-F238E27FC236}">
                  <a16:creationId xmlns:a16="http://schemas.microsoft.com/office/drawing/2014/main" id="{73298396-4BDA-46BA-AB83-D7341AE32F91}"/>
                </a:ext>
              </a:extLst>
            </p:cNvPr>
            <p:cNvSpPr txBox="1"/>
            <p:nvPr/>
          </p:nvSpPr>
          <p:spPr>
            <a:xfrm>
              <a:off x="2923085" y="3716517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1882</a:t>
              </a:r>
            </a:p>
          </p:txBody>
        </p:sp>
        <p:sp>
          <p:nvSpPr>
            <p:cNvPr id="53" name="CuadroTexto 52">
              <a:extLst>
                <a:ext uri="{FF2B5EF4-FFF2-40B4-BE49-F238E27FC236}">
                  <a16:creationId xmlns:a16="http://schemas.microsoft.com/office/drawing/2014/main" id="{1B996735-871E-4E65-866D-9619BFDBCB06}"/>
                </a:ext>
              </a:extLst>
            </p:cNvPr>
            <p:cNvSpPr txBox="1"/>
            <p:nvPr/>
          </p:nvSpPr>
          <p:spPr>
            <a:xfrm>
              <a:off x="2923085" y="3937379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1515</a:t>
              </a:r>
            </a:p>
          </p:txBody>
        </p:sp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1E1C25E0-0EA8-44E3-81B0-79200A235BC0}"/>
                </a:ext>
              </a:extLst>
            </p:cNvPr>
            <p:cNvSpPr txBox="1"/>
            <p:nvPr/>
          </p:nvSpPr>
          <p:spPr>
            <a:xfrm>
              <a:off x="2923085" y="4035467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1482</a:t>
              </a:r>
            </a:p>
          </p:txBody>
        </p:sp>
        <p:sp>
          <p:nvSpPr>
            <p:cNvPr id="55" name="CuadroTexto 54">
              <a:extLst>
                <a:ext uri="{FF2B5EF4-FFF2-40B4-BE49-F238E27FC236}">
                  <a16:creationId xmlns:a16="http://schemas.microsoft.com/office/drawing/2014/main" id="{74868105-A347-4D8B-ABFD-CE59C71E8D2B}"/>
                </a:ext>
              </a:extLst>
            </p:cNvPr>
            <p:cNvSpPr txBox="1"/>
            <p:nvPr/>
          </p:nvSpPr>
          <p:spPr>
            <a:xfrm>
              <a:off x="2923085" y="4286788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1164</a:t>
              </a:r>
            </a:p>
          </p:txBody>
        </p:sp>
        <p:sp>
          <p:nvSpPr>
            <p:cNvPr id="56" name="CuadroTexto 55">
              <a:extLst>
                <a:ext uri="{FF2B5EF4-FFF2-40B4-BE49-F238E27FC236}">
                  <a16:creationId xmlns:a16="http://schemas.microsoft.com/office/drawing/2014/main" id="{6BF2E526-3D3D-42EF-926A-6443328ACAB0}"/>
                </a:ext>
              </a:extLst>
            </p:cNvPr>
            <p:cNvSpPr txBox="1"/>
            <p:nvPr/>
          </p:nvSpPr>
          <p:spPr>
            <a:xfrm>
              <a:off x="2959615" y="4508809"/>
              <a:ext cx="3385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992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C8E656E5-4F22-42B3-A156-6F70D1D9A162}"/>
                </a:ext>
              </a:extLst>
            </p:cNvPr>
            <p:cNvSpPr txBox="1"/>
            <p:nvPr/>
          </p:nvSpPr>
          <p:spPr>
            <a:xfrm>
              <a:off x="2948733" y="4952852"/>
              <a:ext cx="3385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710</a:t>
              </a:r>
            </a:p>
          </p:txBody>
        </p:sp>
      </p:grpSp>
      <p:grpSp>
        <p:nvGrpSpPr>
          <p:cNvPr id="76" name="Grupo 75">
            <a:extLst>
              <a:ext uri="{FF2B5EF4-FFF2-40B4-BE49-F238E27FC236}">
                <a16:creationId xmlns:a16="http://schemas.microsoft.com/office/drawing/2014/main" id="{9C97CE43-A45C-4BDC-96F0-1399DCE52A9A}"/>
              </a:ext>
            </a:extLst>
          </p:cNvPr>
          <p:cNvGrpSpPr/>
          <p:nvPr/>
        </p:nvGrpSpPr>
        <p:grpSpPr>
          <a:xfrm>
            <a:off x="693995" y="3323340"/>
            <a:ext cx="582406" cy="2564463"/>
            <a:chOff x="693995" y="3323340"/>
            <a:chExt cx="582406" cy="2564463"/>
          </a:xfrm>
        </p:grpSpPr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3297D5E4-2F77-40B1-A3FF-6C68CD4BA858}"/>
                </a:ext>
              </a:extLst>
            </p:cNvPr>
            <p:cNvGrpSpPr/>
            <p:nvPr/>
          </p:nvGrpSpPr>
          <p:grpSpPr>
            <a:xfrm>
              <a:off x="1060401" y="3436620"/>
              <a:ext cx="216000" cy="2338151"/>
              <a:chOff x="1060401" y="3413760"/>
              <a:chExt cx="216000" cy="2338151"/>
            </a:xfrm>
          </p:grpSpPr>
          <p:cxnSp>
            <p:nvCxnSpPr>
              <p:cNvPr id="39" name="Conector recto 38">
                <a:extLst>
                  <a:ext uri="{FF2B5EF4-FFF2-40B4-BE49-F238E27FC236}">
                    <a16:creationId xmlns:a16="http://schemas.microsoft.com/office/drawing/2014/main" id="{447CE1A3-8B35-4D72-90F2-5CDD8ECD72FD}"/>
                  </a:ext>
                </a:extLst>
              </p:cNvPr>
              <p:cNvCxnSpPr/>
              <p:nvPr/>
            </p:nvCxnSpPr>
            <p:spPr>
              <a:xfrm>
                <a:off x="1060401" y="3413760"/>
                <a:ext cx="2160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recto 39">
                <a:extLst>
                  <a:ext uri="{FF2B5EF4-FFF2-40B4-BE49-F238E27FC236}">
                    <a16:creationId xmlns:a16="http://schemas.microsoft.com/office/drawing/2014/main" id="{92A1CB60-CA9D-4336-9216-E5EF8BC07A0C}"/>
                  </a:ext>
                </a:extLst>
              </p:cNvPr>
              <p:cNvCxnSpPr/>
              <p:nvPr/>
            </p:nvCxnSpPr>
            <p:spPr>
              <a:xfrm>
                <a:off x="1060401" y="4098371"/>
                <a:ext cx="2160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recto 40">
                <a:extLst>
                  <a:ext uri="{FF2B5EF4-FFF2-40B4-BE49-F238E27FC236}">
                    <a16:creationId xmlns:a16="http://schemas.microsoft.com/office/drawing/2014/main" id="{2E4A7E39-8B2C-4AA0-9DE1-E5C3C4A772BE}"/>
                  </a:ext>
                </a:extLst>
              </p:cNvPr>
              <p:cNvCxnSpPr/>
              <p:nvPr/>
            </p:nvCxnSpPr>
            <p:spPr>
              <a:xfrm>
                <a:off x="1060401" y="4601291"/>
                <a:ext cx="2160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ector recto 41">
                <a:extLst>
                  <a:ext uri="{FF2B5EF4-FFF2-40B4-BE49-F238E27FC236}">
                    <a16:creationId xmlns:a16="http://schemas.microsoft.com/office/drawing/2014/main" id="{6687D85E-F282-4C86-900A-D9B19641C087}"/>
                  </a:ext>
                </a:extLst>
              </p:cNvPr>
              <p:cNvCxnSpPr/>
              <p:nvPr/>
            </p:nvCxnSpPr>
            <p:spPr>
              <a:xfrm>
                <a:off x="1060401" y="5233751"/>
                <a:ext cx="2160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Conector recto 42">
                <a:extLst>
                  <a:ext uri="{FF2B5EF4-FFF2-40B4-BE49-F238E27FC236}">
                    <a16:creationId xmlns:a16="http://schemas.microsoft.com/office/drawing/2014/main" id="{789E2F61-F7A0-4095-A1E1-A839951A897F}"/>
                  </a:ext>
                </a:extLst>
              </p:cNvPr>
              <p:cNvCxnSpPr/>
              <p:nvPr/>
            </p:nvCxnSpPr>
            <p:spPr>
              <a:xfrm>
                <a:off x="1060401" y="5553791"/>
                <a:ext cx="2160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Conector recto 43">
                <a:extLst>
                  <a:ext uri="{FF2B5EF4-FFF2-40B4-BE49-F238E27FC236}">
                    <a16:creationId xmlns:a16="http://schemas.microsoft.com/office/drawing/2014/main" id="{D240C150-D518-49D7-A8E7-B17501533A4C}"/>
                  </a:ext>
                </a:extLst>
              </p:cNvPr>
              <p:cNvCxnSpPr/>
              <p:nvPr/>
            </p:nvCxnSpPr>
            <p:spPr>
              <a:xfrm>
                <a:off x="1060401" y="5751911"/>
                <a:ext cx="2160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CuadroTexto 59">
              <a:extLst>
                <a:ext uri="{FF2B5EF4-FFF2-40B4-BE49-F238E27FC236}">
                  <a16:creationId xmlns:a16="http://schemas.microsoft.com/office/drawing/2014/main" id="{317124AC-9FA0-4568-B603-571AE9377F67}"/>
                </a:ext>
              </a:extLst>
            </p:cNvPr>
            <p:cNvSpPr txBox="1"/>
            <p:nvPr/>
          </p:nvSpPr>
          <p:spPr>
            <a:xfrm>
              <a:off x="693995" y="3323340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3000</a:t>
              </a:r>
            </a:p>
          </p:txBody>
        </p:sp>
        <p:sp>
          <p:nvSpPr>
            <p:cNvPr id="61" name="CuadroTexto 60">
              <a:extLst>
                <a:ext uri="{FF2B5EF4-FFF2-40B4-BE49-F238E27FC236}">
                  <a16:creationId xmlns:a16="http://schemas.microsoft.com/office/drawing/2014/main" id="{571D6C36-DA60-4B3A-B7E9-FDD269AC780E}"/>
                </a:ext>
              </a:extLst>
            </p:cNvPr>
            <p:cNvSpPr txBox="1"/>
            <p:nvPr/>
          </p:nvSpPr>
          <p:spPr>
            <a:xfrm>
              <a:off x="697120" y="4021129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1500</a:t>
              </a:r>
            </a:p>
          </p:txBody>
        </p:sp>
        <p:sp>
          <p:nvSpPr>
            <p:cNvPr id="62" name="CuadroTexto 61">
              <a:extLst>
                <a:ext uri="{FF2B5EF4-FFF2-40B4-BE49-F238E27FC236}">
                  <a16:creationId xmlns:a16="http://schemas.microsoft.com/office/drawing/2014/main" id="{34C88656-C7F7-4FB8-8002-0A85478D3FA4}"/>
                </a:ext>
              </a:extLst>
            </p:cNvPr>
            <p:cNvSpPr txBox="1"/>
            <p:nvPr/>
          </p:nvSpPr>
          <p:spPr>
            <a:xfrm>
              <a:off x="693995" y="4516429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1000</a:t>
              </a:r>
            </a:p>
          </p:txBody>
        </p:sp>
        <p:cxnSp>
          <p:nvCxnSpPr>
            <p:cNvPr id="71" name="Conector recto 70">
              <a:extLst>
                <a:ext uri="{FF2B5EF4-FFF2-40B4-BE49-F238E27FC236}">
                  <a16:creationId xmlns:a16="http://schemas.microsoft.com/office/drawing/2014/main" id="{3FE3F71B-3D1E-43D1-AD80-BCF330F84960}"/>
                </a:ext>
              </a:extLst>
            </p:cNvPr>
            <p:cNvCxnSpPr/>
            <p:nvPr/>
          </p:nvCxnSpPr>
          <p:spPr>
            <a:xfrm>
              <a:off x="1060401" y="4724253"/>
              <a:ext cx="216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CuadroTexto 71">
              <a:extLst>
                <a:ext uri="{FF2B5EF4-FFF2-40B4-BE49-F238E27FC236}">
                  <a16:creationId xmlns:a16="http://schemas.microsoft.com/office/drawing/2014/main" id="{F030B278-1EFE-4C88-8257-0B8049E63989}"/>
                </a:ext>
              </a:extLst>
            </p:cNvPr>
            <p:cNvSpPr txBox="1"/>
            <p:nvPr/>
          </p:nvSpPr>
          <p:spPr>
            <a:xfrm>
              <a:off x="737082" y="4626251"/>
              <a:ext cx="3385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900</a:t>
              </a:r>
            </a:p>
          </p:txBody>
        </p:sp>
        <p:sp>
          <p:nvSpPr>
            <p:cNvPr id="73" name="CuadroTexto 72">
              <a:extLst>
                <a:ext uri="{FF2B5EF4-FFF2-40B4-BE49-F238E27FC236}">
                  <a16:creationId xmlns:a16="http://schemas.microsoft.com/office/drawing/2014/main" id="{7E9A9786-39AC-47BF-844C-24BF9D480C49}"/>
                </a:ext>
              </a:extLst>
            </p:cNvPr>
            <p:cNvSpPr txBox="1"/>
            <p:nvPr/>
          </p:nvSpPr>
          <p:spPr>
            <a:xfrm>
              <a:off x="737082" y="5154426"/>
              <a:ext cx="3385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500</a:t>
              </a:r>
            </a:p>
          </p:txBody>
        </p:sp>
        <p:sp>
          <p:nvSpPr>
            <p:cNvPr id="74" name="CuadroTexto 73">
              <a:extLst>
                <a:ext uri="{FF2B5EF4-FFF2-40B4-BE49-F238E27FC236}">
                  <a16:creationId xmlns:a16="http://schemas.microsoft.com/office/drawing/2014/main" id="{CA99BBDD-4FCE-4793-9D74-6B607441B440}"/>
                </a:ext>
              </a:extLst>
            </p:cNvPr>
            <p:cNvSpPr txBox="1"/>
            <p:nvPr/>
          </p:nvSpPr>
          <p:spPr>
            <a:xfrm>
              <a:off x="737082" y="5472219"/>
              <a:ext cx="3385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400</a:t>
              </a:r>
            </a:p>
          </p:txBody>
        </p:sp>
        <p:sp>
          <p:nvSpPr>
            <p:cNvPr id="75" name="CuadroTexto 74">
              <a:extLst>
                <a:ext uri="{FF2B5EF4-FFF2-40B4-BE49-F238E27FC236}">
                  <a16:creationId xmlns:a16="http://schemas.microsoft.com/office/drawing/2014/main" id="{19A4A31D-0176-4EDE-94F0-6A50DE7D5D20}"/>
                </a:ext>
              </a:extLst>
            </p:cNvPr>
            <p:cNvSpPr txBox="1"/>
            <p:nvPr/>
          </p:nvSpPr>
          <p:spPr>
            <a:xfrm>
              <a:off x="737082" y="5672359"/>
              <a:ext cx="3385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/>
                <a:t>300</a:t>
              </a:r>
            </a:p>
          </p:txBody>
        </p:sp>
      </p:grpSp>
      <p:sp>
        <p:nvSpPr>
          <p:cNvPr id="77" name="CuadroTexto 76">
            <a:extLst>
              <a:ext uri="{FF2B5EF4-FFF2-40B4-BE49-F238E27FC236}">
                <a16:creationId xmlns:a16="http://schemas.microsoft.com/office/drawing/2014/main" id="{7AB0CD3D-D9D0-45D6-9248-2C701A5C9F94}"/>
              </a:ext>
            </a:extLst>
          </p:cNvPr>
          <p:cNvSpPr txBox="1"/>
          <p:nvPr/>
        </p:nvSpPr>
        <p:spPr>
          <a:xfrm>
            <a:off x="2211720" y="4502232"/>
            <a:ext cx="5025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~871bp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21DA929B-3E5D-4ED0-A0A1-3209B231F40D}"/>
              </a:ext>
            </a:extLst>
          </p:cNvPr>
          <p:cNvSpPr txBox="1"/>
          <p:nvPr/>
        </p:nvSpPr>
        <p:spPr>
          <a:xfrm>
            <a:off x="4956510" y="2849968"/>
            <a:ext cx="57982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~3425bp</a:t>
            </a:r>
          </a:p>
        </p:txBody>
      </p:sp>
    </p:spTree>
    <p:extLst>
      <p:ext uri="{BB962C8B-B14F-4D97-AF65-F5344CB8AC3E}">
        <p14:creationId xmlns:p14="http://schemas.microsoft.com/office/powerpoint/2010/main" val="234888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8AE2F5-C588-415F-87AE-5A695678CF49}"/>
              </a:ext>
            </a:extLst>
          </p:cNvPr>
          <p:cNvSpPr/>
          <p:nvPr/>
        </p:nvSpPr>
        <p:spPr>
          <a:xfrm>
            <a:off x="653988" y="488359"/>
            <a:ext cx="10884023" cy="461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/>
              <a:t>hDHCR7 &amp; hSC5D – </a:t>
            </a:r>
            <a:r>
              <a:rPr lang="es-ES" sz="2400" dirty="0" err="1"/>
              <a:t>insert</a:t>
            </a:r>
            <a:r>
              <a:rPr lang="es-ES" sz="2400" dirty="0"/>
              <a:t> </a:t>
            </a:r>
            <a:r>
              <a:rPr lang="es-ES" sz="2400" dirty="0" err="1"/>
              <a:t>amplification</a:t>
            </a:r>
            <a:endParaRPr lang="es-ES" sz="2400" dirty="0"/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0164EC61-9995-4A2F-B2E9-55E2E964C595}"/>
              </a:ext>
            </a:extLst>
          </p:cNvPr>
          <p:cNvGrpSpPr/>
          <p:nvPr/>
        </p:nvGrpSpPr>
        <p:grpSpPr>
          <a:xfrm>
            <a:off x="853099" y="1695106"/>
            <a:ext cx="4305643" cy="3603029"/>
            <a:chOff x="853099" y="1981625"/>
            <a:chExt cx="4004651" cy="3316509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4755D53F-6EA5-426F-BC19-9BBF6E8F2D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1" t="22236" r="1987" b="3300"/>
            <a:stretch/>
          </p:blipFill>
          <p:spPr>
            <a:xfrm>
              <a:off x="853099" y="2547315"/>
              <a:ext cx="4004651" cy="2750819"/>
            </a:xfrm>
            <a:prstGeom prst="rect">
              <a:avLst/>
            </a:prstGeom>
          </p:spPr>
        </p:pic>
        <p:cxnSp>
          <p:nvCxnSpPr>
            <p:cNvPr id="5" name="Conector recto 4">
              <a:extLst>
                <a:ext uri="{FF2B5EF4-FFF2-40B4-BE49-F238E27FC236}">
                  <a16:creationId xmlns:a16="http://schemas.microsoft.com/office/drawing/2014/main" id="{E0B742A1-30ED-483A-8B70-2A3F0D9E020C}"/>
                </a:ext>
              </a:extLst>
            </p:cNvPr>
            <p:cNvCxnSpPr/>
            <p:nvPr/>
          </p:nvCxnSpPr>
          <p:spPr>
            <a:xfrm>
              <a:off x="1040163" y="2408966"/>
              <a:ext cx="432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ector recto 5">
              <a:extLst>
                <a:ext uri="{FF2B5EF4-FFF2-40B4-BE49-F238E27FC236}">
                  <a16:creationId xmlns:a16="http://schemas.microsoft.com/office/drawing/2014/main" id="{EAC0F329-8F18-40B4-AC8C-ED3FCF8EBB52}"/>
                </a:ext>
              </a:extLst>
            </p:cNvPr>
            <p:cNvCxnSpPr/>
            <p:nvPr/>
          </p:nvCxnSpPr>
          <p:spPr>
            <a:xfrm>
              <a:off x="1659225" y="2415397"/>
              <a:ext cx="432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A999D1A8-EA65-4E0D-A6F6-77B64B704852}"/>
                </a:ext>
              </a:extLst>
            </p:cNvPr>
            <p:cNvCxnSpPr/>
            <p:nvPr/>
          </p:nvCxnSpPr>
          <p:spPr>
            <a:xfrm>
              <a:off x="2283411" y="2414208"/>
              <a:ext cx="432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90F0CDE5-408C-44C7-9511-C90A408EB4AF}"/>
                </a:ext>
              </a:extLst>
            </p:cNvPr>
            <p:cNvSpPr txBox="1"/>
            <p:nvPr/>
          </p:nvSpPr>
          <p:spPr>
            <a:xfrm>
              <a:off x="922818" y="1981625"/>
              <a:ext cx="666688" cy="424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200" b="1" dirty="0" err="1"/>
                <a:t>Marker</a:t>
              </a:r>
              <a:r>
                <a:rPr lang="es-ES" sz="1200" b="1" dirty="0"/>
                <a:t> VII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30814BFD-7297-4BC9-ABC4-16CC11C2AA21}"/>
                </a:ext>
              </a:extLst>
            </p:cNvPr>
            <p:cNvSpPr txBox="1"/>
            <p:nvPr/>
          </p:nvSpPr>
          <p:spPr>
            <a:xfrm>
              <a:off x="1753914" y="2024825"/>
              <a:ext cx="9614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b="1" dirty="0"/>
                <a:t>hDHCR7</a:t>
              </a:r>
            </a:p>
          </p:txBody>
        </p: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8A9B24E6-5781-49D5-85FA-61A4F9152677}"/>
                </a:ext>
              </a:extLst>
            </p:cNvPr>
            <p:cNvCxnSpPr/>
            <p:nvPr/>
          </p:nvCxnSpPr>
          <p:spPr>
            <a:xfrm>
              <a:off x="3495645" y="2415397"/>
              <a:ext cx="432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E1C5EB26-1BD9-4151-BC42-325496C59B69}"/>
                </a:ext>
              </a:extLst>
            </p:cNvPr>
            <p:cNvCxnSpPr/>
            <p:nvPr/>
          </p:nvCxnSpPr>
          <p:spPr>
            <a:xfrm>
              <a:off x="4119831" y="2414208"/>
              <a:ext cx="4320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B431C27F-05A7-4571-B267-08A89DFD2773}"/>
                </a:ext>
              </a:extLst>
            </p:cNvPr>
            <p:cNvSpPr txBox="1"/>
            <p:nvPr/>
          </p:nvSpPr>
          <p:spPr>
            <a:xfrm>
              <a:off x="3597954" y="2024825"/>
              <a:ext cx="8725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b="1" dirty="0"/>
                <a:t>hSC5D</a:t>
              </a:r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94B992BC-57E1-4A87-B42A-146EE35D6309}"/>
                </a:ext>
              </a:extLst>
            </p:cNvPr>
            <p:cNvSpPr/>
            <p:nvPr/>
          </p:nvSpPr>
          <p:spPr>
            <a:xfrm>
              <a:off x="1519788" y="3494100"/>
              <a:ext cx="1243248" cy="37805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5B22E3E1-720A-4E96-A2D5-578304ADC572}"/>
                </a:ext>
              </a:extLst>
            </p:cNvPr>
            <p:cNvSpPr/>
            <p:nvPr/>
          </p:nvSpPr>
          <p:spPr>
            <a:xfrm>
              <a:off x="3412623" y="2812160"/>
              <a:ext cx="1243248" cy="37805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5E9D386C-B658-48F5-AC3F-B003FBD64EB9}"/>
              </a:ext>
            </a:extLst>
          </p:cNvPr>
          <p:cNvGrpSpPr/>
          <p:nvPr/>
        </p:nvGrpSpPr>
        <p:grpSpPr>
          <a:xfrm>
            <a:off x="5396867" y="3429000"/>
            <a:ext cx="2369820" cy="1691884"/>
            <a:chOff x="4837581" y="4931227"/>
            <a:chExt cx="2369820" cy="1691884"/>
          </a:xfrm>
        </p:grpSpPr>
        <p:pic>
          <p:nvPicPr>
            <p:cNvPr id="15" name="Imagen 14" descr="&#10;">
              <a:extLst>
                <a:ext uri="{FF2B5EF4-FFF2-40B4-BE49-F238E27FC236}">
                  <a16:creationId xmlns:a16="http://schemas.microsoft.com/office/drawing/2014/main" id="{91305E95-8D64-46AD-8B4F-D90CA853FA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85" t="46163" r="26741" b="29166"/>
            <a:stretch/>
          </p:blipFill>
          <p:spPr>
            <a:xfrm>
              <a:off x="4837581" y="4931227"/>
              <a:ext cx="2369820" cy="1691884"/>
            </a:xfrm>
            <a:prstGeom prst="rect">
              <a:avLst/>
            </a:prstGeom>
          </p:spPr>
        </p:pic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0A8F8EFE-467D-464A-B774-C60F6B849C1F}"/>
                </a:ext>
              </a:extLst>
            </p:cNvPr>
            <p:cNvSpPr/>
            <p:nvPr/>
          </p:nvSpPr>
          <p:spPr>
            <a:xfrm>
              <a:off x="5143500" y="5553075"/>
              <a:ext cx="857250" cy="34166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4B58E112-C7FD-4910-B995-3E5DA3681F68}"/>
                </a:ext>
              </a:extLst>
            </p:cNvPr>
            <p:cNvSpPr/>
            <p:nvPr/>
          </p:nvSpPr>
          <p:spPr>
            <a:xfrm>
              <a:off x="6293001" y="5128259"/>
              <a:ext cx="857250" cy="34166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4121749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8AE2F5-C588-415F-87AE-5A695678CF49}"/>
              </a:ext>
            </a:extLst>
          </p:cNvPr>
          <p:cNvSpPr/>
          <p:nvPr/>
        </p:nvSpPr>
        <p:spPr>
          <a:xfrm>
            <a:off x="653988" y="488359"/>
            <a:ext cx="10884023" cy="461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 err="1"/>
              <a:t>Cloning</a:t>
            </a:r>
            <a:r>
              <a:rPr lang="es-ES" sz="2400" dirty="0"/>
              <a:t> – In </a:t>
            </a:r>
            <a:r>
              <a:rPr lang="es-ES" sz="2400" dirty="0" err="1"/>
              <a:t>progress</a:t>
            </a:r>
            <a:endParaRPr lang="es-ES" sz="2400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C380372-ECA0-4C64-ACDF-F2C2F2D1BF7F}"/>
              </a:ext>
            </a:extLst>
          </p:cNvPr>
          <p:cNvSpPr txBox="1"/>
          <p:nvPr/>
        </p:nvSpPr>
        <p:spPr>
          <a:xfrm>
            <a:off x="885825" y="1628775"/>
            <a:ext cx="6091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Cloning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3’UTRs hDHCR7 and hSC5D in psiCHECK2 </a:t>
            </a:r>
            <a:r>
              <a:rPr lang="es-ES" dirty="0" err="1"/>
              <a:t>plasmid</a:t>
            </a:r>
            <a:endParaRPr lang="es-ES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DF44198-89C0-434D-B333-BC9CEBC7199D}"/>
              </a:ext>
            </a:extLst>
          </p:cNvPr>
          <p:cNvSpPr txBox="1"/>
          <p:nvPr/>
        </p:nvSpPr>
        <p:spPr>
          <a:xfrm>
            <a:off x="885825" y="2105025"/>
            <a:ext cx="360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Luciferase</a:t>
            </a:r>
            <a:r>
              <a:rPr lang="es-ES" dirty="0"/>
              <a:t> </a:t>
            </a:r>
            <a:r>
              <a:rPr lang="es-ES" dirty="0" err="1"/>
              <a:t>assay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cloned</a:t>
            </a:r>
            <a:r>
              <a:rPr lang="es-ES" dirty="0"/>
              <a:t> 3’UTRs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F0576ADA-A27C-4DAD-AA4F-3C82E18A5AE0}"/>
              </a:ext>
            </a:extLst>
          </p:cNvPr>
          <p:cNvSpPr txBox="1"/>
          <p:nvPr/>
        </p:nvSpPr>
        <p:spPr>
          <a:xfrm>
            <a:off x="885825" y="2581275"/>
            <a:ext cx="29199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Point </a:t>
            </a:r>
            <a:r>
              <a:rPr lang="es-ES" dirty="0" err="1"/>
              <a:t>mutation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3’UTRs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mDHCR24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hDHCR7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hSC5D 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D00015A3-84B3-4B14-A641-BB934A2C3FD2}"/>
              </a:ext>
            </a:extLst>
          </p:cNvPr>
          <p:cNvSpPr txBox="1"/>
          <p:nvPr/>
        </p:nvSpPr>
        <p:spPr>
          <a:xfrm>
            <a:off x="885825" y="3888522"/>
            <a:ext cx="7115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mSC5D </a:t>
            </a:r>
            <a:r>
              <a:rPr lang="es-ES" dirty="0" err="1"/>
              <a:t>sequencing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primers</a:t>
            </a:r>
            <a:r>
              <a:rPr lang="es-ES" dirty="0"/>
              <a:t> </a:t>
            </a:r>
            <a:r>
              <a:rPr lang="es-ES" dirty="0" err="1"/>
              <a:t>located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middle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sequence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66090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73B98C-D7D3-4AF3-ADA6-8F3BF0443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51125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s-ES" dirty="0"/>
              <a:t>Flow </a:t>
            </a:r>
            <a:r>
              <a:rPr lang="es-ES" dirty="0" err="1"/>
              <a:t>cytometry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09241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8AE2F5-C588-415F-87AE-5A695678CF49}"/>
              </a:ext>
            </a:extLst>
          </p:cNvPr>
          <p:cNvSpPr/>
          <p:nvPr/>
        </p:nvSpPr>
        <p:spPr>
          <a:xfrm>
            <a:off x="653988" y="419938"/>
            <a:ext cx="10884023" cy="461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 err="1"/>
              <a:t>Mitochondrial</a:t>
            </a:r>
            <a:r>
              <a:rPr lang="es-ES" sz="2400" dirty="0"/>
              <a:t> </a:t>
            </a:r>
            <a:r>
              <a:rPr lang="es-ES" sz="2400" dirty="0" err="1"/>
              <a:t>dyes</a:t>
            </a:r>
            <a:r>
              <a:rPr lang="es-ES" sz="2400" dirty="0"/>
              <a:t> test</a:t>
            </a:r>
          </a:p>
        </p:txBody>
      </p:sp>
      <p:graphicFrame>
        <p:nvGraphicFramePr>
          <p:cNvPr id="3" name="Tabla 4">
            <a:extLst>
              <a:ext uri="{FF2B5EF4-FFF2-40B4-BE49-F238E27FC236}">
                <a16:creationId xmlns:a16="http://schemas.microsoft.com/office/drawing/2014/main" id="{643B33D8-0190-48F4-8841-7B7D41C4E9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0386047"/>
              </p:ext>
            </p:extLst>
          </p:nvPr>
        </p:nvGraphicFramePr>
        <p:xfrm>
          <a:off x="363644" y="2474124"/>
          <a:ext cx="4919073" cy="21945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1639691">
                  <a:extLst>
                    <a:ext uri="{9D8B030D-6E8A-4147-A177-3AD203B41FA5}">
                      <a16:colId xmlns:a16="http://schemas.microsoft.com/office/drawing/2014/main" val="2879549478"/>
                    </a:ext>
                  </a:extLst>
                </a:gridCol>
                <a:gridCol w="1639691">
                  <a:extLst>
                    <a:ext uri="{9D8B030D-6E8A-4147-A177-3AD203B41FA5}">
                      <a16:colId xmlns:a16="http://schemas.microsoft.com/office/drawing/2014/main" val="898972601"/>
                    </a:ext>
                  </a:extLst>
                </a:gridCol>
                <a:gridCol w="1639691">
                  <a:extLst>
                    <a:ext uri="{9D8B030D-6E8A-4147-A177-3AD203B41FA5}">
                      <a16:colId xmlns:a16="http://schemas.microsoft.com/office/drawing/2014/main" val="29371576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Dyes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Detects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9353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TMRM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Mitochondrial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membrane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potential</a:t>
                      </a:r>
                      <a:r>
                        <a:rPr lang="es-ES" dirty="0"/>
                        <a:t> (</a:t>
                      </a:r>
                      <a:r>
                        <a:rPr lang="el-GR" dirty="0"/>
                        <a:t>ΔΨ</a:t>
                      </a:r>
                      <a:r>
                        <a:rPr lang="es-ES" dirty="0"/>
                        <a:t>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FCCP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255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MitoSOX</a:t>
                      </a:r>
                      <a:endParaRPr lang="es-ES" dirty="0"/>
                    </a:p>
                    <a:p>
                      <a:pPr algn="ctr"/>
                      <a:r>
                        <a:rPr lang="es-ES" dirty="0"/>
                        <a:t>(2-4 µM)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Superoxides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Rotenone</a:t>
                      </a:r>
                      <a:r>
                        <a:rPr lang="es-ES" dirty="0"/>
                        <a:t>  </a:t>
                      </a:r>
                      <a:r>
                        <a:rPr lang="es-ES" dirty="0" err="1"/>
                        <a:t>Antimycin</a:t>
                      </a:r>
                      <a:r>
                        <a:rPr lang="es-ES" dirty="0"/>
                        <a:t> 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4689492"/>
                  </a:ext>
                </a:extLst>
              </a:tr>
            </a:tbl>
          </a:graphicData>
        </a:graphic>
      </p:graphicFrame>
      <p:pic>
        <p:nvPicPr>
          <p:cNvPr id="9" name="Imagen 8">
            <a:extLst>
              <a:ext uri="{FF2B5EF4-FFF2-40B4-BE49-F238E27FC236}">
                <a16:creationId xmlns:a16="http://schemas.microsoft.com/office/drawing/2014/main" id="{444FE16A-414A-4BA9-A8BB-18735E2E9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9954" y="1866472"/>
            <a:ext cx="3086100" cy="237172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B5D23E5-25CB-40D0-80F0-94EFD66CF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0345" y="1866472"/>
            <a:ext cx="2897751" cy="2282889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0013B612-01EB-4AC8-BB6C-1B22E4C0FA75}"/>
              </a:ext>
            </a:extLst>
          </p:cNvPr>
          <p:cNvSpPr txBox="1"/>
          <p:nvPr/>
        </p:nvSpPr>
        <p:spPr>
          <a:xfrm>
            <a:off x="7706358" y="1281304"/>
            <a:ext cx="1727974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s-ES" dirty="0" err="1"/>
              <a:t>Negative</a:t>
            </a:r>
            <a:r>
              <a:rPr lang="es-ES" dirty="0"/>
              <a:t> control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51517B74-5E5C-4EBA-B1CD-D17E31173E1A}"/>
              </a:ext>
            </a:extLst>
          </p:cNvPr>
          <p:cNvGrpSpPr/>
          <p:nvPr/>
        </p:nvGrpSpPr>
        <p:grpSpPr>
          <a:xfrm>
            <a:off x="7347433" y="4357459"/>
            <a:ext cx="2911041" cy="1828387"/>
            <a:chOff x="7347433" y="4230459"/>
            <a:chExt cx="2911041" cy="1828387"/>
          </a:xfrm>
        </p:grpSpPr>
        <p:grpSp>
          <p:nvGrpSpPr>
            <p:cNvPr id="15" name="Grupo 14">
              <a:extLst>
                <a:ext uri="{FF2B5EF4-FFF2-40B4-BE49-F238E27FC236}">
                  <a16:creationId xmlns:a16="http://schemas.microsoft.com/office/drawing/2014/main" id="{876488BB-87DB-45FD-8B46-61ABFA719447}"/>
                </a:ext>
              </a:extLst>
            </p:cNvPr>
            <p:cNvGrpSpPr/>
            <p:nvPr/>
          </p:nvGrpSpPr>
          <p:grpSpPr>
            <a:xfrm>
              <a:off x="7347433" y="4230459"/>
              <a:ext cx="2911041" cy="1828387"/>
              <a:chOff x="5694801" y="4213422"/>
              <a:chExt cx="2911041" cy="1828387"/>
            </a:xfrm>
          </p:grpSpPr>
          <p:pic>
            <p:nvPicPr>
              <p:cNvPr id="11" name="Imagen 10">
                <a:extLst>
                  <a:ext uri="{FF2B5EF4-FFF2-40B4-BE49-F238E27FC236}">
                    <a16:creationId xmlns:a16="http://schemas.microsoft.com/office/drawing/2014/main" id="{A99DE0FA-41B8-4F33-A00D-FDFF3F0B6B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94801" y="4257726"/>
                <a:ext cx="2253825" cy="1777733"/>
              </a:xfrm>
              <a:prstGeom prst="rect">
                <a:avLst/>
              </a:prstGeom>
            </p:spPr>
          </p:pic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898BA175-AFC4-4362-A2D3-0718D142A1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48626" y="5211009"/>
                <a:ext cx="643950" cy="830800"/>
              </a:xfrm>
              <a:prstGeom prst="rect">
                <a:avLst/>
              </a:prstGeom>
            </p:spPr>
          </p:pic>
          <p:pic>
            <p:nvPicPr>
              <p:cNvPr id="13" name="Imagen 12">
                <a:extLst>
                  <a:ext uri="{FF2B5EF4-FFF2-40B4-BE49-F238E27FC236}">
                    <a16:creationId xmlns:a16="http://schemas.microsoft.com/office/drawing/2014/main" id="{DCDECA00-CF58-48E5-B03A-DD59121AB4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426967" y="4213422"/>
                <a:ext cx="178875" cy="1304267"/>
              </a:xfrm>
              <a:prstGeom prst="rect">
                <a:avLst/>
              </a:prstGeom>
            </p:spPr>
          </p:pic>
          <p:pic>
            <p:nvPicPr>
              <p:cNvPr id="14" name="Imagen 13">
                <a:extLst>
                  <a:ext uri="{FF2B5EF4-FFF2-40B4-BE49-F238E27FC236}">
                    <a16:creationId xmlns:a16="http://schemas.microsoft.com/office/drawing/2014/main" id="{2D565D67-EF8F-4E65-9B30-E3263675FC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02799" y="4251376"/>
                <a:ext cx="858600" cy="98267"/>
              </a:xfrm>
              <a:prstGeom prst="rect">
                <a:avLst/>
              </a:prstGeom>
            </p:spPr>
          </p:pic>
        </p:grpSp>
        <p:pic>
          <p:nvPicPr>
            <p:cNvPr id="17" name="Imagen 16">
              <a:extLst>
                <a:ext uri="{FF2B5EF4-FFF2-40B4-BE49-F238E27FC236}">
                  <a16:creationId xmlns:a16="http://schemas.microsoft.com/office/drawing/2014/main" id="{B11136C8-9282-48C8-A234-E5E56B26CE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47438" y="5265875"/>
              <a:ext cx="429300" cy="678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4739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8AE2F5-C588-415F-87AE-5A695678CF49}"/>
              </a:ext>
            </a:extLst>
          </p:cNvPr>
          <p:cNvSpPr/>
          <p:nvPr/>
        </p:nvSpPr>
        <p:spPr>
          <a:xfrm>
            <a:off x="653988" y="419475"/>
            <a:ext cx="10884023" cy="461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 err="1"/>
              <a:t>Mitochondrial</a:t>
            </a:r>
            <a:r>
              <a:rPr lang="es-ES" sz="2400" dirty="0"/>
              <a:t> </a:t>
            </a:r>
            <a:r>
              <a:rPr lang="es-ES" sz="2400" dirty="0" err="1"/>
              <a:t>dyes</a:t>
            </a:r>
            <a:r>
              <a:rPr lang="es-ES" sz="2400" dirty="0"/>
              <a:t> test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013B612-01EB-4AC8-BB6C-1B22E4C0FA75}"/>
              </a:ext>
            </a:extLst>
          </p:cNvPr>
          <p:cNvSpPr txBox="1"/>
          <p:nvPr/>
        </p:nvSpPr>
        <p:spPr>
          <a:xfrm>
            <a:off x="2798783" y="1332405"/>
            <a:ext cx="816249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s-ES" dirty="0"/>
              <a:t>TMRM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021C326-6B97-4791-9B0E-CA40B38EA813}"/>
              </a:ext>
            </a:extLst>
          </p:cNvPr>
          <p:cNvSpPr txBox="1"/>
          <p:nvPr/>
        </p:nvSpPr>
        <p:spPr>
          <a:xfrm>
            <a:off x="8500310" y="1294438"/>
            <a:ext cx="1400896" cy="369332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s-ES" dirty="0"/>
              <a:t>TMRM+FCCP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0A10801-2ADB-4CE0-AED9-708D665D4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83" y="1973152"/>
            <a:ext cx="2683125" cy="197426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EA103242-535E-46C2-BAE3-42EA7F272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6908" y="1892752"/>
            <a:ext cx="2540025" cy="2054667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8D263A45-A056-4EDE-BB0F-31A0CA3BF5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783" y="4269935"/>
            <a:ext cx="2496585" cy="2033306"/>
          </a:xfrm>
          <a:prstGeom prst="rect">
            <a:avLst/>
          </a:prstGeom>
        </p:spPr>
      </p:pic>
      <p:grpSp>
        <p:nvGrpSpPr>
          <p:cNvPr id="23" name="Grupo 22">
            <a:extLst>
              <a:ext uri="{FF2B5EF4-FFF2-40B4-BE49-F238E27FC236}">
                <a16:creationId xmlns:a16="http://schemas.microsoft.com/office/drawing/2014/main" id="{F7D23F1A-A2F5-4FDA-803C-B9CC555B01C3}"/>
              </a:ext>
            </a:extLst>
          </p:cNvPr>
          <p:cNvGrpSpPr/>
          <p:nvPr/>
        </p:nvGrpSpPr>
        <p:grpSpPr>
          <a:xfrm>
            <a:off x="3105457" y="4490248"/>
            <a:ext cx="2811669" cy="1197068"/>
            <a:chOff x="3472537" y="4363247"/>
            <a:chExt cx="2811669" cy="1197068"/>
          </a:xfrm>
        </p:grpSpPr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B7CCB646-0F11-4AEE-87DF-27EFFFA572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68095"/>
            <a:stretch/>
          </p:blipFill>
          <p:spPr>
            <a:xfrm>
              <a:off x="3472537" y="4363248"/>
              <a:ext cx="1175663" cy="1197067"/>
            </a:xfrm>
            <a:prstGeom prst="rect">
              <a:avLst/>
            </a:prstGeom>
          </p:spPr>
        </p:pic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3C702E37-EFE0-46D1-8A40-596C36FB9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8364"/>
            <a:stretch/>
          </p:blipFill>
          <p:spPr>
            <a:xfrm>
              <a:off x="4381500" y="4363247"/>
              <a:ext cx="1902706" cy="1197067"/>
            </a:xfrm>
            <a:prstGeom prst="rect">
              <a:avLst/>
            </a:prstGeom>
          </p:spPr>
        </p:pic>
      </p:grpSp>
      <p:pic>
        <p:nvPicPr>
          <p:cNvPr id="25" name="Imagen 24">
            <a:extLst>
              <a:ext uri="{FF2B5EF4-FFF2-40B4-BE49-F238E27FC236}">
                <a16:creationId xmlns:a16="http://schemas.microsoft.com/office/drawing/2014/main" id="{62B8E3B9-1F6B-4686-B2FF-37874D42F3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42328" y="1892752"/>
            <a:ext cx="2739556" cy="2054667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EF2D081C-1222-4D29-BC1C-088315459E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00758" y="1935184"/>
            <a:ext cx="2467459" cy="1969801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270AAA32-50B5-4C24-9E2A-EBA18848DA1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246"/>
          <a:stretch/>
        </p:blipFill>
        <p:spPr>
          <a:xfrm>
            <a:off x="6199154" y="4269934"/>
            <a:ext cx="2496585" cy="1893867"/>
          </a:xfrm>
          <a:prstGeom prst="rect">
            <a:avLst/>
          </a:prstGeom>
        </p:spPr>
      </p:pic>
      <p:grpSp>
        <p:nvGrpSpPr>
          <p:cNvPr id="31" name="Grupo 30">
            <a:extLst>
              <a:ext uri="{FF2B5EF4-FFF2-40B4-BE49-F238E27FC236}">
                <a16:creationId xmlns:a16="http://schemas.microsoft.com/office/drawing/2014/main" id="{3EFF5772-CA27-4EDE-864B-04CFC98EE527}"/>
              </a:ext>
            </a:extLst>
          </p:cNvPr>
          <p:cNvGrpSpPr/>
          <p:nvPr/>
        </p:nvGrpSpPr>
        <p:grpSpPr>
          <a:xfrm>
            <a:off x="8770873" y="4490248"/>
            <a:ext cx="2903395" cy="1098800"/>
            <a:chOff x="4268827" y="2879600"/>
            <a:chExt cx="2903395" cy="1098800"/>
          </a:xfrm>
        </p:grpSpPr>
        <p:pic>
          <p:nvPicPr>
            <p:cNvPr id="29" name="Imagen 28">
              <a:extLst>
                <a:ext uri="{FF2B5EF4-FFF2-40B4-BE49-F238E27FC236}">
                  <a16:creationId xmlns:a16="http://schemas.microsoft.com/office/drawing/2014/main" id="{84692695-3195-4E81-8BFB-EEF5A208C0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62821"/>
            <a:stretch/>
          </p:blipFill>
          <p:spPr>
            <a:xfrm>
              <a:off x="4268827" y="2879600"/>
              <a:ext cx="1369973" cy="1098800"/>
            </a:xfrm>
            <a:prstGeom prst="rect">
              <a:avLst/>
            </a:prstGeom>
          </p:spPr>
        </p:pic>
        <p:pic>
          <p:nvPicPr>
            <p:cNvPr id="30" name="Imagen 29">
              <a:extLst>
                <a:ext uri="{FF2B5EF4-FFF2-40B4-BE49-F238E27FC236}">
                  <a16:creationId xmlns:a16="http://schemas.microsoft.com/office/drawing/2014/main" id="{B6ADC098-3E5A-42DB-9FBD-A23C0FF57F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56051" r="-1"/>
            <a:stretch/>
          </p:blipFill>
          <p:spPr>
            <a:xfrm>
              <a:off x="5552765" y="2879600"/>
              <a:ext cx="1619457" cy="1098800"/>
            </a:xfrm>
            <a:prstGeom prst="rect">
              <a:avLst/>
            </a:prstGeom>
          </p:spPr>
        </p:pic>
      </p:grpSp>
      <p:sp>
        <p:nvSpPr>
          <p:cNvPr id="32" name="Rectángulo 31">
            <a:extLst>
              <a:ext uri="{FF2B5EF4-FFF2-40B4-BE49-F238E27FC236}">
                <a16:creationId xmlns:a16="http://schemas.microsoft.com/office/drawing/2014/main" id="{F6D32DFA-D523-45B0-A237-E326C2274E89}"/>
              </a:ext>
            </a:extLst>
          </p:cNvPr>
          <p:cNvSpPr/>
          <p:nvPr/>
        </p:nvSpPr>
        <p:spPr>
          <a:xfrm>
            <a:off x="11023600" y="2070100"/>
            <a:ext cx="546100" cy="151116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5204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8AE2F5-C588-415F-87AE-5A695678CF49}"/>
              </a:ext>
            </a:extLst>
          </p:cNvPr>
          <p:cNvSpPr/>
          <p:nvPr/>
        </p:nvSpPr>
        <p:spPr>
          <a:xfrm>
            <a:off x="653988" y="423123"/>
            <a:ext cx="10884023" cy="461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 err="1"/>
              <a:t>Mitochondrial</a:t>
            </a:r>
            <a:r>
              <a:rPr lang="es-ES" sz="2400" dirty="0"/>
              <a:t> </a:t>
            </a:r>
            <a:r>
              <a:rPr lang="es-ES" sz="2400" dirty="0" err="1"/>
              <a:t>dyes</a:t>
            </a:r>
            <a:r>
              <a:rPr lang="es-ES" sz="2400" dirty="0"/>
              <a:t> test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013B612-01EB-4AC8-BB6C-1B22E4C0FA75}"/>
              </a:ext>
            </a:extLst>
          </p:cNvPr>
          <p:cNvSpPr txBox="1"/>
          <p:nvPr/>
        </p:nvSpPr>
        <p:spPr>
          <a:xfrm>
            <a:off x="2425512" y="1281304"/>
            <a:ext cx="1491242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s-ES" dirty="0" err="1"/>
              <a:t>MitoSOX</a:t>
            </a:r>
            <a:r>
              <a:rPr lang="es-ES" dirty="0"/>
              <a:t> 2µM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021C326-6B97-4791-9B0E-CA40B38EA813}"/>
              </a:ext>
            </a:extLst>
          </p:cNvPr>
          <p:cNvSpPr txBox="1"/>
          <p:nvPr/>
        </p:nvSpPr>
        <p:spPr>
          <a:xfrm>
            <a:off x="7998383" y="1294503"/>
            <a:ext cx="1962076" cy="369332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s-ES" dirty="0" err="1"/>
              <a:t>MitoSOX</a:t>
            </a:r>
            <a:r>
              <a:rPr lang="es-ES" dirty="0"/>
              <a:t> + </a:t>
            </a:r>
            <a:r>
              <a:rPr lang="es-ES" dirty="0" err="1"/>
              <a:t>Ant</a:t>
            </a:r>
            <a:r>
              <a:rPr lang="es-ES" dirty="0"/>
              <a:t>/</a:t>
            </a:r>
            <a:r>
              <a:rPr lang="es-ES" dirty="0" err="1"/>
              <a:t>Rot</a:t>
            </a:r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07D1DE8-3F28-43E9-B8B4-1EEE944AD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83" y="1973152"/>
            <a:ext cx="2647350" cy="1974267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ACF43A5-67D0-4AE6-81B8-D4B04A818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133" y="1973152"/>
            <a:ext cx="2432700" cy="197426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E77FFA7-B7EF-46D0-A4BF-A77D3665E8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5116" y="4054818"/>
            <a:ext cx="2848142" cy="230603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924CB33-D84F-4A2F-8710-717762A34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8208" y="1982085"/>
            <a:ext cx="2647350" cy="196533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37ABA1C-216D-4922-8513-1CF3F746CF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4150" y="2044619"/>
            <a:ext cx="2432700" cy="19028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995657E-6762-45F5-BBB7-1C8EEEFA5D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4527" y="4054818"/>
            <a:ext cx="2889789" cy="226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874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8AE2F5-C588-415F-87AE-5A695678CF49}"/>
              </a:ext>
            </a:extLst>
          </p:cNvPr>
          <p:cNvSpPr/>
          <p:nvPr/>
        </p:nvSpPr>
        <p:spPr>
          <a:xfrm>
            <a:off x="723808" y="404844"/>
            <a:ext cx="10884023" cy="461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/>
              <a:t>MTK Red + Green N2A (IMDEA)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482134E-4619-44BE-A5DE-CF6901E8E4AC}"/>
              </a:ext>
            </a:extLst>
          </p:cNvPr>
          <p:cNvSpPr txBox="1"/>
          <p:nvPr/>
        </p:nvSpPr>
        <p:spPr>
          <a:xfrm>
            <a:off x="302408" y="1602225"/>
            <a:ext cx="1001172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s-ES" dirty="0"/>
              <a:t>Control -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A2C5C7C-921F-467A-B204-CE9F42551D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1621"/>
          <a:stretch/>
        </p:blipFill>
        <p:spPr>
          <a:xfrm>
            <a:off x="1458086" y="997824"/>
            <a:ext cx="2428469" cy="19296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60D3B61-CA3D-4C55-AE5B-6C307BCD83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8" r="3588"/>
          <a:stretch/>
        </p:blipFill>
        <p:spPr>
          <a:xfrm>
            <a:off x="3907685" y="988890"/>
            <a:ext cx="2493115" cy="192066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BFCF16C-CBAD-448C-A6FE-0F54B9A69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988890"/>
            <a:ext cx="2718900" cy="194746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82AA809-26BC-49ED-AD06-D0037A4B2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8930" y="1033557"/>
            <a:ext cx="2683125" cy="1876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8968683-9FBB-4C41-B1F4-893DB89B8A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17661" y="2900032"/>
            <a:ext cx="2611575" cy="19296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D122305E-F47F-40B6-93E8-C9BE3C11DA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0004" y="2917899"/>
            <a:ext cx="2468475" cy="190280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41C1CAD-A021-4CBD-965B-81E0C0A6BA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65025" y="2900032"/>
            <a:ext cx="2790450" cy="1911733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09B0951E-AAFD-4FC0-886D-89B00F36D7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48030" y="2881573"/>
            <a:ext cx="2790450" cy="1920667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CA52956C-F761-496A-A518-B7CA8DFEB5EC}"/>
              </a:ext>
            </a:extLst>
          </p:cNvPr>
          <p:cNvSpPr txBox="1"/>
          <p:nvPr/>
        </p:nvSpPr>
        <p:spPr>
          <a:xfrm>
            <a:off x="238033" y="3361067"/>
            <a:ext cx="1129923" cy="646331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MTK Red control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9A18B660-2017-4E49-88F4-E94E0A06369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4781"/>
          <a:stretch/>
        </p:blipFill>
        <p:spPr>
          <a:xfrm>
            <a:off x="1524986" y="4837974"/>
            <a:ext cx="2504250" cy="1896884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C0CA0C06-C987-4263-BD84-4E59D3C5892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10592" y="4829041"/>
            <a:ext cx="2540025" cy="1929600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861C0F83-3A2A-4C24-A8A2-2953C30647B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72595" y="4847499"/>
            <a:ext cx="2683125" cy="1956400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74F04461-95C4-4E5F-B412-65B45D974883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4498"/>
          <a:stretch/>
        </p:blipFill>
        <p:spPr>
          <a:xfrm>
            <a:off x="9183805" y="4837974"/>
            <a:ext cx="2683125" cy="1953726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9997A651-E825-4AFD-93BF-1C03D1E557B3}"/>
              </a:ext>
            </a:extLst>
          </p:cNvPr>
          <p:cNvSpPr txBox="1"/>
          <p:nvPr/>
        </p:nvSpPr>
        <p:spPr>
          <a:xfrm>
            <a:off x="238033" y="5278108"/>
            <a:ext cx="1129923" cy="9233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dirty="0"/>
              <a:t>MTK Green control</a:t>
            </a:r>
          </a:p>
        </p:txBody>
      </p:sp>
    </p:spTree>
    <p:extLst>
      <p:ext uri="{BB962C8B-B14F-4D97-AF65-F5344CB8AC3E}">
        <p14:creationId xmlns:p14="http://schemas.microsoft.com/office/powerpoint/2010/main" val="2333591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8AE2F5-C588-415F-87AE-5A695678CF49}"/>
              </a:ext>
            </a:extLst>
          </p:cNvPr>
          <p:cNvSpPr/>
          <p:nvPr/>
        </p:nvSpPr>
        <p:spPr>
          <a:xfrm>
            <a:off x="723808" y="404844"/>
            <a:ext cx="10884023" cy="461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/>
              <a:t>MTK Red + Green N2A (IMDEA)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482134E-4619-44BE-A5DE-CF6901E8E4AC}"/>
              </a:ext>
            </a:extLst>
          </p:cNvPr>
          <p:cNvSpPr txBox="1"/>
          <p:nvPr/>
        </p:nvSpPr>
        <p:spPr>
          <a:xfrm>
            <a:off x="519079" y="2032261"/>
            <a:ext cx="505267" cy="3693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s-ES" dirty="0"/>
              <a:t>CM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CA52956C-F761-496A-A518-B7CA8DFEB5EC}"/>
              </a:ext>
            </a:extLst>
          </p:cNvPr>
          <p:cNvSpPr txBox="1"/>
          <p:nvPr/>
        </p:nvSpPr>
        <p:spPr>
          <a:xfrm>
            <a:off x="309987" y="4301603"/>
            <a:ext cx="765079" cy="369332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s-ES" dirty="0"/>
              <a:t>miR7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3506A32-3038-4B7E-8ECA-21C2B95CB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094" y="1441259"/>
            <a:ext cx="2504250" cy="192066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5FBEE24-91DD-4A05-9D90-4E726E544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7344" y="1358708"/>
            <a:ext cx="2468475" cy="191173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554A6579-89A8-49B4-9A3D-4FB4C62BD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5819" y="1358708"/>
            <a:ext cx="2826225" cy="1947467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93325996-2E32-4F0A-94E9-800624F5F6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2044" y="1367748"/>
            <a:ext cx="2754675" cy="1947467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22E36C8B-6890-4E44-B923-AD403C3F91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3094" y="3593803"/>
            <a:ext cx="2504250" cy="1956400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3B9BC9FE-9D2E-4348-87A9-D349A0B85A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97344" y="3593803"/>
            <a:ext cx="2540025" cy="1947467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8B45F13A-4F5D-4E06-9CFB-91D36C7C0EE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" r="707"/>
          <a:stretch/>
        </p:blipFill>
        <p:spPr>
          <a:xfrm>
            <a:off x="6218319" y="3581173"/>
            <a:ext cx="2735181" cy="1947467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1DF1EF1B-C186-45A7-9546-E4BA5A20EA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92044" y="3652640"/>
            <a:ext cx="2790450" cy="18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393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18AE2F5-C588-415F-87AE-5A695678CF49}"/>
              </a:ext>
            </a:extLst>
          </p:cNvPr>
          <p:cNvSpPr/>
          <p:nvPr/>
        </p:nvSpPr>
        <p:spPr>
          <a:xfrm>
            <a:off x="723808" y="404844"/>
            <a:ext cx="10884023" cy="4616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/>
              <a:t>MTK Red + Green (IMDEA)</a:t>
            </a:r>
          </a:p>
        </p:txBody>
      </p:sp>
      <p:graphicFrame>
        <p:nvGraphicFramePr>
          <p:cNvPr id="13" name="Gráfico 12">
            <a:extLst>
              <a:ext uri="{FF2B5EF4-FFF2-40B4-BE49-F238E27FC236}">
                <a16:creationId xmlns:a16="http://schemas.microsoft.com/office/drawing/2014/main" id="{00000000-0008-0000-01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366470"/>
              </p:ext>
            </p:extLst>
          </p:nvPr>
        </p:nvGraphicFramePr>
        <p:xfrm>
          <a:off x="4267536" y="1446454"/>
          <a:ext cx="3656928" cy="3563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Rectángulo 15">
            <a:extLst>
              <a:ext uri="{FF2B5EF4-FFF2-40B4-BE49-F238E27FC236}">
                <a16:creationId xmlns:a16="http://schemas.microsoft.com/office/drawing/2014/main" id="{39119EEF-B65B-4408-B779-144CABADABB0}"/>
              </a:ext>
            </a:extLst>
          </p:cNvPr>
          <p:cNvSpPr/>
          <p:nvPr/>
        </p:nvSpPr>
        <p:spPr>
          <a:xfrm>
            <a:off x="723808" y="5845077"/>
            <a:ext cx="10884023" cy="461638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/>
              <a:t>Repeat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technical</a:t>
            </a:r>
            <a:r>
              <a:rPr lang="es-ES" dirty="0"/>
              <a:t> </a:t>
            </a:r>
            <a:r>
              <a:rPr lang="es-ES" dirty="0" err="1"/>
              <a:t>triplicates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79635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73B98C-D7D3-4AF3-ADA6-8F3BF0443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51125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s-ES" dirty="0" err="1"/>
              <a:t>Lipid</a:t>
            </a:r>
            <a:r>
              <a:rPr lang="es-ES" dirty="0"/>
              <a:t> </a:t>
            </a:r>
            <a:r>
              <a:rPr lang="es-ES" dirty="0" err="1"/>
              <a:t>rafts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518402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</TotalTime>
  <Words>289</Words>
  <Application>Microsoft Office PowerPoint</Application>
  <PresentationFormat>Panorámica</PresentationFormat>
  <Paragraphs>126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de Office</vt:lpstr>
      <vt:lpstr>Lab meeting 29/11/19</vt:lpstr>
      <vt:lpstr>Flow cytometry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Lipid rafts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meeting 19/11/19</dc:title>
  <dc:creator>Marta Torrecilla Parra</dc:creator>
  <cp:lastModifiedBy>Marta Torrecilla Parra</cp:lastModifiedBy>
  <cp:revision>30</cp:revision>
  <dcterms:created xsi:type="dcterms:W3CDTF">2019-11-18T10:01:45Z</dcterms:created>
  <dcterms:modified xsi:type="dcterms:W3CDTF">2019-11-29T14:28:23Z</dcterms:modified>
</cp:coreProperties>
</file>